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59" r:id="rId6"/>
    <p:sldId id="260" r:id="rId7"/>
    <p:sldId id="261" r:id="rId8"/>
    <p:sldId id="265" r:id="rId9"/>
    <p:sldId id="262" r:id="rId10"/>
    <p:sldId id="263" r:id="rId11"/>
    <p:sldId id="264" r:id="rId12"/>
    <p:sldId id="266" r:id="rId13"/>
    <p:sldId id="272"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73077" autoAdjust="0"/>
  </p:normalViewPr>
  <p:slideViewPr>
    <p:cSldViewPr snapToGrid="0">
      <p:cViewPr>
        <p:scale>
          <a:sx n="50" d="100"/>
          <a:sy n="50" d="100"/>
        </p:scale>
        <p:origin x="133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D929D82-0D94-48C5-AC01-44754FE8B799}"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2929976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929D82-0D94-48C5-AC01-44754FE8B799}"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274938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929D82-0D94-48C5-AC01-44754FE8B799}"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346825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929D82-0D94-48C5-AC01-44754FE8B799}"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4F7C8-2941-4050-BBB6-12C5C55A94E3}" type="slidenum">
              <a:rPr lang="en-GB" smtClean="0"/>
              <a:t>‹#›</a:t>
            </a:fld>
            <a:endParaRPr lang="en-GB"/>
          </a:p>
        </p:txBody>
      </p:sp>
      <p:pic>
        <p:nvPicPr>
          <p:cNvPr id="7" name="Picture 5" descr="QKRS Sunset Q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32242" y="202472"/>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hells spiral"/>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7481" y="228600"/>
            <a:ext cx="1341438" cy="1200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userDrawn="1"/>
        </p:nvSpPr>
        <p:spPr bwMode="auto">
          <a:xfrm>
            <a:off x="5641975" y="495300"/>
            <a:ext cx="13430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endParaRPr lang="en-GB"/>
          </a:p>
        </p:txBody>
      </p:sp>
      <p:sp>
        <p:nvSpPr>
          <p:cNvPr id="11" name="Rectangle 9"/>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0"/>
          <p:cNvSpPr>
            <a:spLocks noChangeArrowheads="1"/>
          </p:cNvSpPr>
          <p:nvPr userDrawn="1"/>
        </p:nvSpPr>
        <p:spPr bwMode="auto">
          <a:xfrm>
            <a:off x="1508919" y="4310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baseline="0" dirty="0" smtClean="0">
                <a:ln>
                  <a:noFill/>
                </a:ln>
                <a:solidFill>
                  <a:srgbClr val="BE751F"/>
                </a:solidFill>
                <a:effectLst/>
                <a:latin typeface="Glypha"/>
                <a:cs typeface="Arial" panose="020B0604020202020204" pitchFamily="34" charset="0"/>
              </a:rPr>
              <a:t>Journeys in the Spirit</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6676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929D82-0D94-48C5-AC01-44754FE8B799}"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49600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D929D82-0D94-48C5-AC01-44754FE8B799}"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335013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D929D82-0D94-48C5-AC01-44754FE8B799}"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237001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D929D82-0D94-48C5-AC01-44754FE8B799}"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87432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29D82-0D94-48C5-AC01-44754FE8B799}"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416189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929D82-0D94-48C5-AC01-44754FE8B799}"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188065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929D82-0D94-48C5-AC01-44754FE8B799}"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4F7C8-2941-4050-BBB6-12C5C55A94E3}" type="slidenum">
              <a:rPr lang="en-GB" smtClean="0"/>
              <a:t>‹#›</a:t>
            </a:fld>
            <a:endParaRPr lang="en-GB"/>
          </a:p>
        </p:txBody>
      </p:sp>
    </p:spTree>
    <p:extLst>
      <p:ext uri="{BB962C8B-B14F-4D97-AF65-F5344CB8AC3E}">
        <p14:creationId xmlns:p14="http://schemas.microsoft.com/office/powerpoint/2010/main" val="420378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29D82-0D94-48C5-AC01-44754FE8B799}"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4F7C8-2941-4050-BBB6-12C5C55A94E3}" type="slidenum">
              <a:rPr lang="en-GB" smtClean="0"/>
              <a:t>‹#›</a:t>
            </a:fld>
            <a:endParaRPr lang="en-GB"/>
          </a:p>
        </p:txBody>
      </p:sp>
    </p:spTree>
    <p:extLst>
      <p:ext uri="{BB962C8B-B14F-4D97-AF65-F5344CB8AC3E}">
        <p14:creationId xmlns:p14="http://schemas.microsoft.com/office/powerpoint/2010/main" val="3686502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650" y="1531938"/>
            <a:ext cx="9144000" cy="2387600"/>
          </a:xfrm>
        </p:spPr>
        <p:txBody>
          <a:bodyPr>
            <a:normAutofit fontScale="90000"/>
          </a:bodyPr>
          <a:lstStyle/>
          <a:p>
            <a:r>
              <a:rPr lang="en-US" b="1" dirty="0" smtClean="0">
                <a:solidFill>
                  <a:schemeClr val="accent4">
                    <a:lumMod val="75000"/>
                  </a:schemeClr>
                </a:solidFill>
                <a:latin typeface="Arial" panose="020B0604020202020204" pitchFamily="34" charset="0"/>
                <a:cs typeface="Arial" panose="020B0604020202020204" pitchFamily="34" charset="0"/>
              </a:rPr>
              <a:t>Journeys in the Spirit April 2020</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VE Day 1945-2020</a:t>
            </a: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688242" y="4135438"/>
            <a:ext cx="9144000" cy="1655762"/>
          </a:xfrm>
        </p:spPr>
        <p:txBody>
          <a:bodyPr/>
          <a:lstStyle/>
          <a:p>
            <a:r>
              <a:rPr lang="en-US" dirty="0" smtClean="0"/>
              <a:t>John’s story from World War 2.</a:t>
            </a:r>
          </a:p>
          <a:p>
            <a:r>
              <a:rPr lang="en-US" dirty="0" smtClean="0"/>
              <a:t>Your “cry for peace” this VE Day</a:t>
            </a:r>
            <a:endParaRPr lang="en-GB" dirty="0"/>
          </a:p>
        </p:txBody>
      </p:sp>
      <p:pic>
        <p:nvPicPr>
          <p:cNvPr id="4" name="Picture 5" descr="QKRS Sunset Q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242" y="202472"/>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4431155"/>
      </p:ext>
    </p:extLst>
  </p:cSld>
  <p:clrMapOvr>
    <a:masterClrMapping/>
  </p:clrMapOvr>
  <mc:AlternateContent xmlns:mc="http://schemas.openxmlformats.org/markup-compatibility/2006">
    <mc:Choice xmlns:p14="http://schemas.microsoft.com/office/powerpoint/2010/main" Requires="p14">
      <p:transition spd="slow" p14:dur="2000" advTm="34767"/>
    </mc:Choice>
    <mc:Fallback>
      <p:transition spd="slow" advTm="3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8217310" cy="4224665"/>
          </a:xfrm>
        </p:spPr>
        <p:txBody>
          <a:bodyPr>
            <a:normAutofit fontScale="92500" lnSpcReduction="20000"/>
          </a:bodyPr>
          <a:lstStyle/>
          <a:p>
            <a:pPr marL="0" indent="0">
              <a:buNone/>
            </a:pPr>
            <a:r>
              <a:rPr lang="en-GB" dirty="0" smtClean="0"/>
              <a:t>The Germans were also very angry and suspicious of all the people who had come into their country, including the Allied soldiers and the Friends Ambulance Unit. Many of their homes had been destroyed by Allied bombs, which had also hurt their friends. Their government had lied to them and told them the Allies were all cruel, so they were afraid. Most of the food was going to the people the Nazis had hurt, so ordinary Germans weren’t getting enough.</a:t>
            </a:r>
          </a:p>
          <a:p>
            <a:pPr marL="0" indent="0">
              <a:buNone/>
            </a:pPr>
            <a:r>
              <a:rPr lang="en-GB" dirty="0" smtClean="0"/>
              <a:t>John saw that the Germans were people just like him and his friends. Some were kind and some were mean. Some did clever things and some did silly things. Some were brave and some were cowardly. Even though the army said not to, John wanted to be friendly with them.</a:t>
            </a:r>
          </a:p>
          <a:p>
            <a:pPr marL="0" indent="0">
              <a:buNone/>
            </a:pPr>
            <a:endParaRPr lang="en-GB" dirty="0"/>
          </a:p>
        </p:txBody>
      </p:sp>
      <p:sp>
        <p:nvSpPr>
          <p:cNvPr id="4" name="TextBox 3"/>
          <p:cNvSpPr txBox="1"/>
          <p:nvPr/>
        </p:nvSpPr>
        <p:spPr>
          <a:xfrm>
            <a:off x="768178" y="1429078"/>
            <a:ext cx="26289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a:t>
            </a:r>
            <a:endParaRPr lang="en-GB" sz="2800" b="1" dirty="0">
              <a:latin typeface="Arial" panose="020B0604020202020204" pitchFamily="34" charset="0"/>
              <a:cs typeface="Arial" panose="020B0604020202020204" pitchFamily="34" charset="0"/>
            </a:endParaRPr>
          </a:p>
        </p:txBody>
      </p:sp>
      <p:pic>
        <p:nvPicPr>
          <p:cNvPr id="7170" name="Picture 2" descr="LSF Lazenbury Collection 99_A1_15c relief caravan Germ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1" y="1952297"/>
            <a:ext cx="2565400" cy="441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2754459"/>
      </p:ext>
    </p:extLst>
  </p:cSld>
  <p:clrMapOvr>
    <a:masterClrMapping/>
  </p:clrMapOvr>
  <mc:AlternateContent xmlns:mc="http://schemas.openxmlformats.org/markup-compatibility/2006">
    <mc:Choice xmlns:p14="http://schemas.microsoft.com/office/powerpoint/2010/main" Requires="p14">
      <p:transition spd="slow" p14:dur="2000" advTm="56552"/>
    </mc:Choice>
    <mc:Fallback>
      <p:transition spd="slow" advTm="5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6300019" cy="4684477"/>
          </a:xfrm>
        </p:spPr>
        <p:txBody>
          <a:bodyPr>
            <a:normAutofit fontScale="92500" lnSpcReduction="10000"/>
          </a:bodyPr>
          <a:lstStyle/>
          <a:p>
            <a:pPr marL="0" indent="0">
              <a:buNone/>
            </a:pPr>
            <a:r>
              <a:rPr lang="en-GB" dirty="0" smtClean="0"/>
              <a:t>So John and his team went to live with some of the Germans, to help them feel safe from angry Allied soldiers. They gave up some of their food rations so the Germans could have more. They spoke to Allied soldiers and Germans to try and help them to stop being angry. Gradually they began to make friends with both Germans and Allied soldiers.</a:t>
            </a:r>
          </a:p>
          <a:p>
            <a:pPr marL="0" indent="0">
              <a:buNone/>
            </a:pPr>
            <a:r>
              <a:rPr lang="en-GB" dirty="0" smtClean="0"/>
              <a:t>Sometimes John felt sad, because he thought the work he was doing was “only a drop in a big bucket”, but he kept going, and 50 years later he was able to go back to a peaceful Germany and visit many of the friends he had made there.</a:t>
            </a:r>
          </a:p>
          <a:p>
            <a:pPr marL="0" indent="0">
              <a:buNone/>
            </a:pPr>
            <a:endParaRPr lang="en-GB" dirty="0"/>
          </a:p>
        </p:txBody>
      </p:sp>
      <p:sp>
        <p:nvSpPr>
          <p:cNvPr id="4" name="TextBox 3"/>
          <p:cNvSpPr txBox="1"/>
          <p:nvPr/>
        </p:nvSpPr>
        <p:spPr>
          <a:xfrm>
            <a:off x="768178" y="1429078"/>
            <a:ext cx="26289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a:t>
            </a:r>
            <a:endParaRPr lang="en-GB" sz="2800" b="1"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807" y="1925234"/>
            <a:ext cx="4264025" cy="425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8448548"/>
      </p:ext>
    </p:extLst>
  </p:cSld>
  <p:clrMapOvr>
    <a:masterClrMapping/>
  </p:clrMapOvr>
  <mc:AlternateContent xmlns:mc="http://schemas.openxmlformats.org/markup-compatibility/2006">
    <mc:Choice xmlns:p14="http://schemas.microsoft.com/office/powerpoint/2010/main" Requires="p14">
      <p:transition spd="slow" p14:dur="2000" advTm="45626"/>
    </mc:Choice>
    <mc:Fallback>
      <p:transition spd="slow" advTm="4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9987116" cy="4684477"/>
          </a:xfrm>
        </p:spPr>
        <p:txBody>
          <a:bodyPr>
            <a:normAutofit/>
          </a:bodyPr>
          <a:lstStyle/>
          <a:p>
            <a:r>
              <a:rPr lang="en-US" dirty="0"/>
              <a:t>What made John’s job harder? </a:t>
            </a:r>
            <a:endParaRPr lang="en-US" dirty="0" smtClean="0"/>
          </a:p>
          <a:p>
            <a:r>
              <a:rPr lang="en-US" dirty="0" smtClean="0"/>
              <a:t>Why </a:t>
            </a:r>
            <a:r>
              <a:rPr lang="en-US" dirty="0"/>
              <a:t>do you think the Germans and the Allies were so angry with each other? </a:t>
            </a:r>
            <a:endParaRPr lang="en-US" dirty="0" smtClean="0"/>
          </a:p>
          <a:p>
            <a:r>
              <a:rPr lang="en-US" dirty="0" smtClean="0"/>
              <a:t>Is </a:t>
            </a:r>
            <a:r>
              <a:rPr lang="en-US" dirty="0"/>
              <a:t>it fair to blame the whole country for the actions of some people? </a:t>
            </a:r>
            <a:endParaRPr lang="en-US" dirty="0" smtClean="0"/>
          </a:p>
          <a:p>
            <a:r>
              <a:rPr lang="en-US" dirty="0" smtClean="0"/>
              <a:t>When have you been angry? How did this affect your thinking? What made you feel better? </a:t>
            </a:r>
          </a:p>
          <a:p>
            <a:r>
              <a:rPr lang="en-US" dirty="0" smtClean="0"/>
              <a:t>In the story how did John act like a peacemaker?</a:t>
            </a:r>
          </a:p>
          <a:p>
            <a:r>
              <a:rPr lang="en-US" dirty="0" smtClean="0"/>
              <a:t>How can we be peacemakers in our own lives</a:t>
            </a:r>
            <a:r>
              <a:rPr lang="en-US" smtClean="0"/>
              <a:t>? </a:t>
            </a:r>
            <a:endParaRPr lang="en-GB" smtClean="0"/>
          </a:p>
        </p:txBody>
      </p:sp>
      <p:sp>
        <p:nvSpPr>
          <p:cNvPr id="4" name="TextBox 3"/>
          <p:cNvSpPr txBox="1"/>
          <p:nvPr/>
        </p:nvSpPr>
        <p:spPr>
          <a:xfrm>
            <a:off x="768178" y="1429078"/>
            <a:ext cx="554413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 - discussion</a:t>
            </a:r>
            <a:endParaRPr lang="en-GB" sz="2800" b="1"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456822"/>
      </p:ext>
    </p:extLst>
  </p:cSld>
  <p:clrMapOvr>
    <a:masterClrMapping/>
  </p:clrMapOvr>
  <mc:AlternateContent xmlns:mc="http://schemas.openxmlformats.org/markup-compatibility/2006">
    <mc:Choice xmlns:p14="http://schemas.microsoft.com/office/powerpoint/2010/main" Requires="p14">
      <p:transition spd="slow" p14:dur="2000" advTm="56639"/>
    </mc:Choice>
    <mc:Fallback>
      <p:transition spd="slow" advTm="5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Activity - Cry for Peace</a:t>
            </a:r>
            <a:endParaRPr lang="en-GB" dirty="0"/>
          </a:p>
          <a:p>
            <a:pPr marL="0" indent="0">
              <a:buNone/>
            </a:pPr>
            <a:r>
              <a:rPr lang="en-US" dirty="0"/>
              <a:t>One of the planned parts of the official VE day celebration is a “cry for peace”, which will be shouted out by town criers around the country. What would your cry for peace be? Does it need to be loud? Does it need to be spoken at all? Could it be acted out? Is it something you do once, or do you do it every day? Might it be something you draw or write?</a:t>
            </a:r>
            <a:endParaRPr lang="en-GB" dirty="0"/>
          </a:p>
          <a:p>
            <a:pPr marL="0" indent="0">
              <a:buNone/>
            </a:pPr>
            <a:r>
              <a:rPr lang="en-US" dirty="0"/>
              <a:t>Idea - One way Quakers have cried for peace is by using posters. Look at some of the posters Quakers have produced in the past (examples attached). What symbols do we use for peace? What </a:t>
            </a:r>
            <a:r>
              <a:rPr lang="en-US" dirty="0" err="1"/>
              <a:t>colours</a:t>
            </a:r>
            <a:r>
              <a:rPr lang="en-US" dirty="0"/>
              <a:t>? What words? </a:t>
            </a:r>
            <a:r>
              <a:rPr lang="en-US" dirty="0" smtClean="0"/>
              <a:t>Do the words from the Quaker </a:t>
            </a:r>
            <a:r>
              <a:rPr lang="en-US" dirty="0" smtClean="0">
                <a:hlinkClick r:id="rId4" action="ppaction://hlinksldjump"/>
              </a:rPr>
              <a:t>epistle</a:t>
            </a:r>
            <a:r>
              <a:rPr lang="en-US" dirty="0" smtClean="0"/>
              <a:t> give you ideas?</a:t>
            </a:r>
            <a:endParaRPr lang="en-GB" dirty="0"/>
          </a:p>
          <a:p>
            <a:pPr marL="0" indent="0">
              <a:buNone/>
            </a:pPr>
            <a:r>
              <a:rPr lang="en-US" dirty="0"/>
              <a:t>Come up with your own peace poster to cry for peace on VE day 2020. Perhaps you can put it in your window for </a:t>
            </a:r>
            <a:r>
              <a:rPr lang="en-US" dirty="0" err="1"/>
              <a:t>neighbours</a:t>
            </a:r>
            <a:r>
              <a:rPr lang="en-US" dirty="0"/>
              <a:t> to see, or share it online.</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6541617"/>
      </p:ext>
    </p:extLst>
  </p:cSld>
  <p:clrMapOvr>
    <a:masterClrMapping/>
  </p:clrMapOvr>
  <mc:AlternateContent xmlns:mc="http://schemas.openxmlformats.org/markup-compatibility/2006">
    <mc:Choice xmlns:p14="http://schemas.microsoft.com/office/powerpoint/2010/main" Requires="p14">
      <p:transition spd="slow" p14:dur="2000" advTm="88931"/>
    </mc:Choice>
    <mc:Fallback>
      <p:transition spd="slow" advTm="8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2290" name="Picture 3" descr="S:\COLLECTIONS\Special Collections\PHOTOGRAPHS &amp; PRINTS\POSTERS\images for Quakers say it LOUD\PANEL 2 Peace &amp; Equality\LSF PO PC A whole Peace 19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150" y="933450"/>
            <a:ext cx="3889750" cy="569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9263891"/>
      </p:ext>
    </p:extLst>
  </p:cSld>
  <p:clrMapOvr>
    <a:masterClrMapping/>
  </p:clrMapOvr>
  <mc:AlternateContent xmlns:mc="http://schemas.openxmlformats.org/markup-compatibility/2006">
    <mc:Choice xmlns:p14="http://schemas.microsoft.com/office/powerpoint/2010/main" Requires="p14">
      <p:transition spd="slow" p14:dur="2000" advTm="3910"/>
    </mc:Choice>
    <mc:Fallback>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OLLECTIONS\Special Collections\PHOTOGRAPHS &amp; PRINTS\POSTERS\Two Mules\LSF P0_PC 15  Two Mu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488" y="1200150"/>
            <a:ext cx="3564574"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6796717"/>
      </p:ext>
    </p:extLst>
  </p:cSld>
  <p:clrMapOvr>
    <a:masterClrMapping/>
  </p:clrMapOvr>
  <mc:AlternateContent xmlns:mc="http://schemas.openxmlformats.org/markup-compatibility/2006">
    <mc:Choice xmlns:p14="http://schemas.microsoft.com/office/powerpoint/2010/main" Requires="p14">
      <p:transition spd="slow" p14:dur="2000" advTm="3098"/>
    </mc:Choice>
    <mc:Fallback>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4338" name="Picture 1" descr="S:\COLLECTIONS\Special Collections\ADMINISTRATION\PROJECTS\DIGITISATION\Peace Posters selection\JPEGS for print\PO-PC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036" y="1096957"/>
            <a:ext cx="3922164" cy="576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300153"/>
      </p:ext>
    </p:extLst>
  </p:cSld>
  <p:clrMapOvr>
    <a:masterClrMapping/>
  </p:clrMapOvr>
  <mc:AlternateContent xmlns:mc="http://schemas.openxmlformats.org/markup-compatibility/2006">
    <mc:Choice xmlns:p14="http://schemas.microsoft.com/office/powerpoint/2010/main" Requires="p14">
      <p:transition spd="slow" p14:dur="2000" advTm="28083"/>
    </mc:Choice>
    <mc:Fallback>
      <p:transition spd="slow" advTm="2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619" y="568581"/>
            <a:ext cx="6648450" cy="1325563"/>
          </a:xfrm>
        </p:spPr>
        <p:txBody>
          <a:bodyPr>
            <a:normAutofit/>
          </a:bodyPr>
          <a:lstStyle/>
          <a:p>
            <a:r>
              <a:rPr lang="en-US" sz="4000" b="1" dirty="0" smtClean="0">
                <a:latin typeface="Arial" panose="020B0604020202020204" pitchFamily="34" charset="0"/>
                <a:cs typeface="Arial" panose="020B0604020202020204" pitchFamily="34" charset="0"/>
              </a:rPr>
              <a:t>Crisis then and now</a:t>
            </a:r>
            <a:endParaRPr lang="en-GB"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GB"/>
          </a:p>
        </p:txBody>
      </p:sp>
      <p:pic>
        <p:nvPicPr>
          <p:cNvPr id="10242" name="Picture 2" descr="Image result for coronavirus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092">
            <a:off x="8177456" y="1548969"/>
            <a:ext cx="3718629" cy="5265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world war 2 public poster brit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08468">
            <a:off x="4507080" y="1954812"/>
            <a:ext cx="3177837" cy="479018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world war 2 health poster brit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29956">
            <a:off x="350730" y="1411882"/>
            <a:ext cx="3709839" cy="560228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3709349"/>
      </p:ext>
    </p:extLst>
  </p:cSld>
  <p:clrMapOvr>
    <a:masterClrMapping/>
  </p:clrMapOvr>
  <mc:AlternateContent xmlns:mc="http://schemas.openxmlformats.org/markup-compatibility/2006">
    <mc:Choice xmlns:p14="http://schemas.microsoft.com/office/powerpoint/2010/main" Requires="p14">
      <p:transition spd="slow" p14:dur="2000" advTm="52631"/>
    </mc:Choice>
    <mc:Fallback>
      <p:transition spd="slow" advTm="5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762" y="5283114"/>
            <a:ext cx="10515600" cy="1325563"/>
          </a:xfrm>
        </p:spPr>
        <p:txBody>
          <a:bodyPr>
            <a:normAutofit fontScale="90000"/>
          </a:bodyPr>
          <a:lstStyle/>
          <a:p>
            <a:pPr algn="ctr"/>
            <a:r>
              <a:rPr lang="en-US" dirty="0">
                <a:latin typeface="Arial" panose="020B0604020202020204" pitchFamily="34" charset="0"/>
                <a:ea typeface="Calibri" panose="020F0502020204030204" pitchFamily="34" charset="0"/>
              </a:rPr>
              <a:t>On 7 May 1945 Germany signed an unconditional surrender, ending World War II in Europe. </a:t>
            </a:r>
            <a:endParaRPr lang="en-GB" dirty="0"/>
          </a:p>
        </p:txBody>
      </p:sp>
      <p:pic>
        <p:nvPicPr>
          <p:cNvPr id="1036" name="Picture 12" descr="Image result for germany surrender ww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955" y="1517135"/>
            <a:ext cx="4508325" cy="3467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524000" y="1455474"/>
            <a:ext cx="4572000" cy="352901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5120767"/>
      </p:ext>
    </p:extLst>
  </p:cSld>
  <p:clrMapOvr>
    <a:masterClrMapping/>
  </p:clrMapOvr>
  <mc:AlternateContent xmlns:mc="http://schemas.openxmlformats.org/markup-compatibility/2006">
    <mc:Choice xmlns:p14="http://schemas.microsoft.com/office/powerpoint/2010/main" Requires="p14">
      <p:transition spd="slow" p14:dur="2000" advTm="34801"/>
    </mc:Choice>
    <mc:Fallback>
      <p:transition spd="slow" advTm="3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762" y="5283114"/>
            <a:ext cx="10515600" cy="1325563"/>
          </a:xfrm>
        </p:spPr>
        <p:txBody>
          <a:bodyPr>
            <a:normAutofit fontScale="90000"/>
          </a:bodyPr>
          <a:lstStyle/>
          <a:p>
            <a:pPr algn="ctr"/>
            <a:r>
              <a:rPr lang="en-US" dirty="0">
                <a:latin typeface="Arial" panose="020B0604020202020204" pitchFamily="34" charset="0"/>
                <a:cs typeface="Arial" panose="020B0604020202020204" pitchFamily="34" charset="0"/>
              </a:rPr>
              <a:t>8</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May was declared a national holiday, and people around the world celebrated the end of nearly six years of fighting. </a:t>
            </a:r>
            <a:endParaRPr lang="en-GB" dirty="0">
              <a:latin typeface="Arial" panose="020B0604020202020204" pitchFamily="34" charset="0"/>
              <a:cs typeface="Arial" panose="020B0604020202020204" pitchFamily="34" charset="0"/>
            </a:endParaRPr>
          </a:p>
        </p:txBody>
      </p:sp>
      <p:pic>
        <p:nvPicPr>
          <p:cNvPr id="6146" name="Picture 2" descr="Image result for ve day brit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562" y="1571923"/>
            <a:ext cx="4488678" cy="34675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ve day brit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97" y="1587971"/>
            <a:ext cx="5031260" cy="343540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9375169"/>
      </p:ext>
    </p:extLst>
  </p:cSld>
  <p:clrMapOvr>
    <a:masterClrMapping/>
  </p:clrMapOvr>
  <mc:AlternateContent xmlns:mc="http://schemas.openxmlformats.org/markup-compatibility/2006">
    <mc:Choice xmlns:p14="http://schemas.microsoft.com/office/powerpoint/2010/main" Requires="p14">
      <p:transition spd="slow" p14:dur="2000" advTm="19268"/>
    </mc:Choice>
    <mc:Fallback>
      <p:transition spd="slow" advTm="1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762" y="5283114"/>
            <a:ext cx="10515600" cy="1325563"/>
          </a:xfrm>
        </p:spPr>
        <p:txBody>
          <a:bodyPr>
            <a:normAutofit/>
          </a:bodyPr>
          <a:lstStyle/>
          <a:p>
            <a:pPr algn="ctr"/>
            <a:r>
              <a:rPr lang="en-US" dirty="0" smtClean="0">
                <a:latin typeface="Arial" panose="020B0604020202020204" pitchFamily="34" charset="0"/>
                <a:cs typeface="Arial" panose="020B0604020202020204" pitchFamily="34" charset="0"/>
              </a:rPr>
              <a:t>How did Quakers respond to the moment fighting stopped in Europe?</a:t>
            </a:r>
            <a:endParaRPr lang="en-GB" dirty="0">
              <a:latin typeface="Arial" panose="020B0604020202020204" pitchFamily="34" charset="0"/>
              <a:cs typeface="Arial" panose="020B0604020202020204" pitchFamily="34" charset="0"/>
            </a:endParaRPr>
          </a:p>
        </p:txBody>
      </p:sp>
      <p:pic>
        <p:nvPicPr>
          <p:cNvPr id="5122" name="Picture 2" descr="Image result for quakers after world wa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1119" y="203028"/>
            <a:ext cx="4622886" cy="46228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9464954"/>
      </p:ext>
    </p:extLst>
  </p:cSld>
  <p:clrMapOvr>
    <a:masterClrMapping/>
  </p:clrMapOvr>
  <mc:AlternateContent xmlns:mc="http://schemas.openxmlformats.org/markup-compatibility/2006">
    <mc:Choice xmlns:p14="http://schemas.microsoft.com/office/powerpoint/2010/main" Requires="p14">
      <p:transition spd="slow" p14:dur="2000" advTm="11331"/>
    </mc:Choice>
    <mc:Fallback>
      <p:transition spd="slow" advTm="1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“We meet in thankfulness and with a sense of relief at the end of open hostilities in Europe, but we know that hatred, devastation, hunger and suffering remain…Looking to the future, we pray for insight and a gift of effective service uniting us with the wounded body of humanity. We rejoice that already a message of friendship has been taken to many parts of the world by members of the relief service, most of whom are young.”</a:t>
            </a:r>
            <a:endParaRPr lang="en-GB" dirty="0"/>
          </a:p>
          <a:p>
            <a:pPr marL="0" indent="0">
              <a:buNone/>
            </a:pPr>
            <a:r>
              <a:rPr lang="en-US" i="1" dirty="0"/>
              <a:t>Yearly Meeting Epistle 1945</a:t>
            </a:r>
            <a:endParaRPr lang="en-GB" dirty="0"/>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5162983"/>
      </p:ext>
    </p:extLst>
  </p:cSld>
  <p:clrMapOvr>
    <a:masterClrMapping/>
  </p:clrMapOvr>
  <mc:AlternateContent xmlns:mc="http://schemas.openxmlformats.org/markup-compatibility/2006">
    <mc:Choice xmlns:p14="http://schemas.microsoft.com/office/powerpoint/2010/main" Requires="p14">
      <p:transition spd="slow" p14:dur="2000" advTm="53730"/>
    </mc:Choice>
    <mc:Fallback>
      <p:transition spd="slow" advTm="5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5117757" cy="4224665"/>
          </a:xfrm>
        </p:spPr>
        <p:txBody>
          <a:bodyPr>
            <a:normAutofit fontScale="77500" lnSpcReduction="20000"/>
          </a:bodyPr>
          <a:lstStyle/>
          <a:p>
            <a:pPr marL="0" indent="0">
              <a:buNone/>
            </a:pPr>
            <a:r>
              <a:rPr lang="en-GB" dirty="0" smtClean="0"/>
              <a:t>John was at school when the war started. He didn’t think that fighting was a good way to solve problems. When he left school, aged 18, he joined the Friends Ambulance Unit. The Friends Ambulance Unit was a group of men and women who helped people that had been hurt in the war. </a:t>
            </a:r>
          </a:p>
          <a:p>
            <a:pPr marL="0" indent="0">
              <a:buNone/>
            </a:pPr>
            <a:r>
              <a:rPr lang="en-GB" dirty="0" smtClean="0"/>
              <a:t>For four years John worked in hospitals in Britain, France and the Middle East. Then VE day came, and the war in Europe ended. John was relieved that people weren’t fighting anymore. He had seen all the damage the war had done though, and he knew someone needed to help fix it. So he asked to be sent to Germany.</a:t>
            </a:r>
          </a:p>
          <a:p>
            <a:pPr marL="0" indent="0">
              <a:buNone/>
            </a:pPr>
            <a:endParaRPr lang="en-GB" dirty="0"/>
          </a:p>
        </p:txBody>
      </p:sp>
      <p:sp>
        <p:nvSpPr>
          <p:cNvPr id="4" name="TextBox 3"/>
          <p:cNvSpPr txBox="1"/>
          <p:nvPr/>
        </p:nvSpPr>
        <p:spPr>
          <a:xfrm>
            <a:off x="768178" y="1429078"/>
            <a:ext cx="26289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a:t>
            </a:r>
            <a:endParaRPr lang="en-GB" sz="2800" b="1" dirty="0">
              <a:latin typeface="Arial" panose="020B0604020202020204" pitchFamily="34" charset="0"/>
              <a:cs typeface="Arial" panose="020B0604020202020204" pitchFamily="34" charset="0"/>
            </a:endParaRPr>
          </a:p>
        </p:txBody>
      </p:sp>
      <p:pic>
        <p:nvPicPr>
          <p:cNvPr id="3075" name="Picture 3" descr="FAU bad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656" y="1952297"/>
            <a:ext cx="3856403" cy="42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0773074"/>
      </p:ext>
    </p:extLst>
  </p:cSld>
  <p:clrMapOvr>
    <a:masterClrMapping/>
  </p:clrMapOvr>
  <mc:AlternateContent xmlns:mc="http://schemas.openxmlformats.org/markup-compatibility/2006">
    <mc:Choice xmlns:p14="http://schemas.microsoft.com/office/powerpoint/2010/main" Requires="p14">
      <p:transition spd="slow" p14:dur="2000" advTm="56898"/>
    </mc:Choice>
    <mc:Fallback>
      <p:transition spd="slow" advTm="5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5117757" cy="4224665"/>
          </a:xfrm>
        </p:spPr>
        <p:txBody>
          <a:bodyPr>
            <a:normAutofit fontScale="85000" lnSpcReduction="10000"/>
          </a:bodyPr>
          <a:lstStyle/>
          <a:p>
            <a:pPr marL="0" indent="0">
              <a:buNone/>
            </a:pPr>
            <a:r>
              <a:rPr lang="en-US" dirty="0"/>
              <a:t>As John and his team drove over the border they saw a sign saying “This is Germany. Do not fraternize”. That was an order from the army. It meant that John was not allowed to be friends with any Germans. During the war some Germans, called Nazis, had done some very bad things and hurt lots of people. Many of the Allied soldiers were very angry with the Germans because they blamed all of them for the things the Nazis had done. They didn’t trust the German people and they didn’t want to be friends with them.</a:t>
            </a:r>
            <a:endParaRPr lang="en-GB" dirty="0"/>
          </a:p>
          <a:p>
            <a:pPr marL="0" indent="0">
              <a:buNone/>
            </a:pPr>
            <a:endParaRPr lang="en-GB" dirty="0"/>
          </a:p>
        </p:txBody>
      </p:sp>
      <p:sp>
        <p:nvSpPr>
          <p:cNvPr id="4" name="TextBox 3"/>
          <p:cNvSpPr txBox="1"/>
          <p:nvPr/>
        </p:nvSpPr>
        <p:spPr>
          <a:xfrm>
            <a:off x="768178" y="1429078"/>
            <a:ext cx="26289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a:t>
            </a:r>
            <a:endParaRPr lang="en-GB" sz="2800" b="1" dirty="0">
              <a:latin typeface="Arial" panose="020B0604020202020204" pitchFamily="34" charset="0"/>
              <a:cs typeface="Arial" panose="020B0604020202020204" pitchFamily="34" charset="0"/>
            </a:endParaRPr>
          </a:p>
        </p:txBody>
      </p:sp>
      <p:sp>
        <p:nvSpPr>
          <p:cNvPr id="2" name="Rectangle 1"/>
          <p:cNvSpPr/>
          <p:nvPr/>
        </p:nvSpPr>
        <p:spPr>
          <a:xfrm>
            <a:off x="5955957" y="2524883"/>
            <a:ext cx="6110583" cy="1754326"/>
          </a:xfrm>
          <a:prstGeom prst="rect">
            <a:avLst/>
          </a:prstGeom>
          <a:solidFill>
            <a:srgbClr val="FF0000"/>
          </a:solid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THIS IS GERMANY</a:t>
            </a:r>
          </a:p>
          <a:p>
            <a:pPr algn="ctr"/>
            <a:r>
              <a:rPr lang="en-US" sz="5400" b="1" cap="none" spc="0" dirty="0" smtClean="0">
                <a:ln w="22225">
                  <a:solidFill>
                    <a:schemeClr val="accent2"/>
                  </a:solidFill>
                  <a:prstDash val="solid"/>
                </a:ln>
                <a:solidFill>
                  <a:schemeClr val="accent2">
                    <a:lumMod val="40000"/>
                    <a:lumOff val="60000"/>
                  </a:schemeClr>
                </a:solidFill>
                <a:effectLst/>
              </a:rPr>
              <a:t>DO NOT FRATERNIZE</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0579776"/>
      </p:ext>
    </p:extLst>
  </p:cSld>
  <p:clrMapOvr>
    <a:masterClrMapping/>
  </p:clrMapOvr>
  <mc:AlternateContent xmlns:mc="http://schemas.openxmlformats.org/markup-compatibility/2006">
    <mc:Choice xmlns:p14="http://schemas.microsoft.com/office/powerpoint/2010/main" Requires="p14">
      <p:transition spd="slow" p14:dur="2000" advTm="43808"/>
    </mc:Choice>
    <mc:Fallback>
      <p:transition spd="slow" advTm="4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2297"/>
            <a:ext cx="5117757" cy="4224665"/>
          </a:xfrm>
        </p:spPr>
        <p:txBody>
          <a:bodyPr>
            <a:normAutofit fontScale="85000" lnSpcReduction="20000"/>
          </a:bodyPr>
          <a:lstStyle/>
          <a:p>
            <a:pPr marL="0" indent="0">
              <a:buNone/>
            </a:pPr>
            <a:r>
              <a:rPr lang="en-GB" dirty="0" smtClean="0"/>
              <a:t>John went to work in a city called Dortmund. It had been very badly damaged by Allied bombs. Lots of people who lived there needed help. The Friends Ambulance Unit provided food, medicine, blankets and toys to those who didn’t have any.</a:t>
            </a:r>
          </a:p>
          <a:p>
            <a:pPr marL="0" indent="0">
              <a:buNone/>
            </a:pPr>
            <a:r>
              <a:rPr lang="en-GB" dirty="0" smtClean="0"/>
              <a:t>John’s work could be difficult. There was not much food, and it could be hard to get the things the team needed, like parts for their ambulance. To begin with he didn’t speak much German, so it was tough to communicate with people. </a:t>
            </a:r>
          </a:p>
          <a:p>
            <a:pPr marL="0" indent="0">
              <a:buNone/>
            </a:pPr>
            <a:endParaRPr lang="en-GB" dirty="0"/>
          </a:p>
        </p:txBody>
      </p:sp>
      <p:pic>
        <p:nvPicPr>
          <p:cNvPr id="3074" name="Picture 4" descr="S:\COLLECTIONS\Special Collections\SUBJECT LIST\WW2\Germany\LSF FAU GER_A17 FAU member talks to group of German refugees in Berlin camp.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130" y="1690688"/>
            <a:ext cx="5257800" cy="49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8178" y="1429078"/>
            <a:ext cx="26289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John’s Story</a:t>
            </a:r>
            <a:endParaRPr lang="en-GB" sz="2800" b="1"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0689713"/>
      </p:ext>
    </p:extLst>
  </p:cSld>
  <p:clrMapOvr>
    <a:masterClrMapping/>
  </p:clrMapOvr>
  <mc:AlternateContent xmlns:mc="http://schemas.openxmlformats.org/markup-compatibility/2006">
    <mc:Choice xmlns:p14="http://schemas.microsoft.com/office/powerpoint/2010/main" Requires="p14">
      <p:transition spd="slow" p14:dur="2000" advTm="41413"/>
    </mc:Choice>
    <mc:Fallback>
      <p:transition spd="slow" advTm="4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1044</Words>
  <Application>Microsoft Office PowerPoint</Application>
  <PresentationFormat>Widescreen</PresentationFormat>
  <Paragraphs>36</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Glypha</vt:lpstr>
      <vt:lpstr>Office Theme</vt:lpstr>
      <vt:lpstr>Journeys in the Spirit April 2020 VE Day 1945-2020</vt:lpstr>
      <vt:lpstr>Crisis then and now</vt:lpstr>
      <vt:lpstr>On 7 May 1945 Germany signed an unconditional surrender, ending World War II in Europe. </vt:lpstr>
      <vt:lpstr>8 May was declared a national holiday, and people around the world celebrated the end of nearly six years of fighting. </vt:lpstr>
      <vt:lpstr>How did Quakers respond to the moment fighting stopped in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 Brooks</dc:creator>
  <cp:lastModifiedBy>Ellis Brooks</cp:lastModifiedBy>
  <cp:revision>12</cp:revision>
  <dcterms:created xsi:type="dcterms:W3CDTF">2020-03-26T11:15:38Z</dcterms:created>
  <dcterms:modified xsi:type="dcterms:W3CDTF">2020-03-26T13:01:15Z</dcterms:modified>
</cp:coreProperties>
</file>