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569" r:id="rId5"/>
    <p:sldId id="607" r:id="rId6"/>
    <p:sldId id="608" r:id="rId7"/>
    <p:sldId id="260" r:id="rId8"/>
    <p:sldId id="571" r:id="rId9"/>
    <p:sldId id="602" r:id="rId10"/>
    <p:sldId id="603" r:id="rId11"/>
    <p:sldId id="585" r:id="rId12"/>
    <p:sldId id="590" r:id="rId13"/>
    <p:sldId id="604" r:id="rId14"/>
    <p:sldId id="586" r:id="rId15"/>
    <p:sldId id="587" r:id="rId16"/>
    <p:sldId id="600" r:id="rId17"/>
    <p:sldId id="591" r:id="rId18"/>
    <p:sldId id="592" r:id="rId19"/>
    <p:sldId id="605" r:id="rId20"/>
    <p:sldId id="594" r:id="rId21"/>
    <p:sldId id="601" r:id="rId22"/>
    <p:sldId id="596" r:id="rId23"/>
    <p:sldId id="597" r:id="rId24"/>
    <p:sldId id="598" r:id="rId25"/>
    <p:sldId id="5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62C309-0D5C-4555-B5D2-941868B96336}" v="3" dt="2026-09-08T12:16:22.9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custSel addSld delSld modSld">
      <pc:chgData name="Ben Harper" userId="c839db79-6c1b-45c3-b9d7-c3434ad96343" providerId="ADAL" clId="{9C81EC2B-2072-4420-9B0A-CF70F07F6A49}" dt="2026-09-08T12:18:23.386" v="46" actId="1076"/>
      <pc:docMkLst>
        <pc:docMk/>
      </pc:docMkLst>
      <pc:sldChg chg="del">
        <pc:chgData name="Ben Harper" userId="c839db79-6c1b-45c3-b9d7-c3434ad96343" providerId="ADAL" clId="{9C81EC2B-2072-4420-9B0A-CF70F07F6A49}" dt="2026-09-08T12:14:08.377" v="2" actId="47"/>
        <pc:sldMkLst>
          <pc:docMk/>
          <pc:sldMk cId="3047899331" sldId="582"/>
        </pc:sldMkLst>
      </pc:sldChg>
      <pc:sldChg chg="modSp mod">
        <pc:chgData name="Ben Harper" userId="c839db79-6c1b-45c3-b9d7-c3434ad96343" providerId="ADAL" clId="{9C81EC2B-2072-4420-9B0A-CF70F07F6A49}" dt="2026-09-08T12:16:12.733" v="29" actId="14100"/>
        <pc:sldMkLst>
          <pc:docMk/>
          <pc:sldMk cId="1378823703" sldId="585"/>
        </pc:sldMkLst>
        <pc:spChg chg="mod">
          <ac:chgData name="Ben Harper" userId="c839db79-6c1b-45c3-b9d7-c3434ad96343" providerId="ADAL" clId="{9C81EC2B-2072-4420-9B0A-CF70F07F6A49}" dt="2026-09-08T12:16:12.733" v="29" actId="14100"/>
          <ac:spMkLst>
            <pc:docMk/>
            <pc:sldMk cId="1378823703" sldId="585"/>
            <ac:spMk id="10" creationId="{9AB76F32-E7DC-A44C-A2CA-F1799E16AF95}"/>
          </ac:spMkLst>
        </pc:spChg>
        <pc:spChg chg="mod">
          <ac:chgData name="Ben Harper" userId="c839db79-6c1b-45c3-b9d7-c3434ad96343" providerId="ADAL" clId="{9C81EC2B-2072-4420-9B0A-CF70F07F6A49}" dt="2026-09-08T12:16:02.024" v="26" actId="20577"/>
          <ac:spMkLst>
            <pc:docMk/>
            <pc:sldMk cId="1378823703" sldId="585"/>
            <ac:spMk id="16" creationId="{7138FE0A-2ACC-9E7F-477C-345E59A57031}"/>
          </ac:spMkLst>
        </pc:spChg>
        <pc:spChg chg="mod">
          <ac:chgData name="Ben Harper" userId="c839db79-6c1b-45c3-b9d7-c3434ad96343" providerId="ADAL" clId="{9C81EC2B-2072-4420-9B0A-CF70F07F6A49}" dt="2026-09-08T12:15:52.968" v="24" actId="1076"/>
          <ac:spMkLst>
            <pc:docMk/>
            <pc:sldMk cId="1378823703" sldId="585"/>
            <ac:spMk id="20" creationId="{276A67D1-0A4B-5BB9-8108-134FAA33AD60}"/>
          </ac:spMkLst>
        </pc:spChg>
      </pc:sldChg>
      <pc:sldChg chg="modSp mod">
        <pc:chgData name="Ben Harper" userId="c839db79-6c1b-45c3-b9d7-c3434ad96343" providerId="ADAL" clId="{9C81EC2B-2072-4420-9B0A-CF70F07F6A49}" dt="2026-09-08T12:17:47.206" v="41" actId="20577"/>
        <pc:sldMkLst>
          <pc:docMk/>
          <pc:sldMk cId="67825447" sldId="586"/>
        </pc:sldMkLst>
        <pc:spChg chg="mod">
          <ac:chgData name="Ben Harper" userId="c839db79-6c1b-45c3-b9d7-c3434ad96343" providerId="ADAL" clId="{9C81EC2B-2072-4420-9B0A-CF70F07F6A49}" dt="2026-09-08T12:17:47.206" v="41" actId="20577"/>
          <ac:spMkLst>
            <pc:docMk/>
            <pc:sldMk cId="67825447" sldId="586"/>
            <ac:spMk id="19" creationId="{A4691F32-E97E-2558-4DB0-D60D84D6619A}"/>
          </ac:spMkLst>
        </pc:spChg>
      </pc:sldChg>
      <pc:sldChg chg="modSp mod">
        <pc:chgData name="Ben Harper" userId="c839db79-6c1b-45c3-b9d7-c3434ad96343" providerId="ADAL" clId="{9C81EC2B-2072-4420-9B0A-CF70F07F6A49}" dt="2026-09-08T12:17:53.855" v="42" actId="20577"/>
        <pc:sldMkLst>
          <pc:docMk/>
          <pc:sldMk cId="428172203" sldId="587"/>
        </pc:sldMkLst>
        <pc:spChg chg="mod">
          <ac:chgData name="Ben Harper" userId="c839db79-6c1b-45c3-b9d7-c3434ad96343" providerId="ADAL" clId="{9C81EC2B-2072-4420-9B0A-CF70F07F6A49}" dt="2026-09-08T12:17:53.855" v="42" actId="20577"/>
          <ac:spMkLst>
            <pc:docMk/>
            <pc:sldMk cId="428172203" sldId="587"/>
            <ac:spMk id="4" creationId="{C39C52A5-65CE-8C73-ADB7-665BE049190B}"/>
          </ac:spMkLst>
        </pc:spChg>
      </pc:sldChg>
      <pc:sldChg chg="delSp modSp mod">
        <pc:chgData name="Ben Harper" userId="c839db79-6c1b-45c3-b9d7-c3434ad96343" providerId="ADAL" clId="{9C81EC2B-2072-4420-9B0A-CF70F07F6A49}" dt="2026-09-08T12:16:34.922" v="34" actId="20577"/>
        <pc:sldMkLst>
          <pc:docMk/>
          <pc:sldMk cId="2917156966" sldId="590"/>
        </pc:sldMkLst>
        <pc:spChg chg="mod">
          <ac:chgData name="Ben Harper" userId="c839db79-6c1b-45c3-b9d7-c3434ad96343" providerId="ADAL" clId="{9C81EC2B-2072-4420-9B0A-CF70F07F6A49}" dt="2026-09-08T12:16:22.960" v="30" actId="14100"/>
          <ac:spMkLst>
            <pc:docMk/>
            <pc:sldMk cId="2917156966" sldId="590"/>
            <ac:spMk id="15" creationId="{5AA75F3F-460E-CC74-6ADE-9B16154BD343}"/>
          </ac:spMkLst>
        </pc:spChg>
        <pc:spChg chg="mod">
          <ac:chgData name="Ben Harper" userId="c839db79-6c1b-45c3-b9d7-c3434ad96343" providerId="ADAL" clId="{9C81EC2B-2072-4420-9B0A-CF70F07F6A49}" dt="2026-09-08T12:16:34.922" v="34" actId="20577"/>
          <ac:spMkLst>
            <pc:docMk/>
            <pc:sldMk cId="2917156966" sldId="590"/>
            <ac:spMk id="17" creationId="{725BFCEC-CA81-4A4A-21B8-48332430CACE}"/>
          </ac:spMkLst>
        </pc:spChg>
        <pc:inkChg chg="del">
          <ac:chgData name="Ben Harper" userId="c839db79-6c1b-45c3-b9d7-c3434ad96343" providerId="ADAL" clId="{9C81EC2B-2072-4420-9B0A-CF70F07F6A49}" dt="2026-09-08T12:16:26.146" v="31" actId="478"/>
          <ac:inkMkLst>
            <pc:docMk/>
            <pc:sldMk cId="2917156966" sldId="590"/>
            <ac:inkMk id="27" creationId="{4910A01E-A9B3-CC5F-F2BC-1CD1AA2AB95F}"/>
          </ac:inkMkLst>
        </pc:inkChg>
      </pc:sldChg>
      <pc:sldChg chg="modSp mod">
        <pc:chgData name="Ben Harper" userId="c839db79-6c1b-45c3-b9d7-c3434ad96343" providerId="ADAL" clId="{9C81EC2B-2072-4420-9B0A-CF70F07F6A49}" dt="2026-09-08T12:18:04.807" v="44" actId="20577"/>
        <pc:sldMkLst>
          <pc:docMk/>
          <pc:sldMk cId="2366150485" sldId="591"/>
        </pc:sldMkLst>
        <pc:spChg chg="mod">
          <ac:chgData name="Ben Harper" userId="c839db79-6c1b-45c3-b9d7-c3434ad96343" providerId="ADAL" clId="{9C81EC2B-2072-4420-9B0A-CF70F07F6A49}" dt="2026-09-08T12:18:04.807" v="44" actId="20577"/>
          <ac:spMkLst>
            <pc:docMk/>
            <pc:sldMk cId="2366150485" sldId="591"/>
            <ac:spMk id="27" creationId="{B3AA67DB-2EEE-D45B-FE17-1F8072C14B46}"/>
          </ac:spMkLst>
        </pc:spChg>
      </pc:sldChg>
      <pc:sldChg chg="modSp mod">
        <pc:chgData name="Ben Harper" userId="c839db79-6c1b-45c3-b9d7-c3434ad96343" providerId="ADAL" clId="{9C81EC2B-2072-4420-9B0A-CF70F07F6A49}" dt="2026-09-08T12:18:23.386" v="46" actId="1076"/>
        <pc:sldMkLst>
          <pc:docMk/>
          <pc:sldMk cId="3867873355" sldId="601"/>
        </pc:sldMkLst>
        <pc:spChg chg="mod">
          <ac:chgData name="Ben Harper" userId="c839db79-6c1b-45c3-b9d7-c3434ad96343" providerId="ADAL" clId="{9C81EC2B-2072-4420-9B0A-CF70F07F6A49}" dt="2026-09-08T12:18:21.776" v="45" actId="20577"/>
          <ac:spMkLst>
            <pc:docMk/>
            <pc:sldMk cId="3867873355" sldId="601"/>
            <ac:spMk id="5" creationId="{71E2F9EC-024D-C45E-5E7F-E90F1B1303D8}"/>
          </ac:spMkLst>
        </pc:spChg>
        <pc:spChg chg="mod">
          <ac:chgData name="Ben Harper" userId="c839db79-6c1b-45c3-b9d7-c3434ad96343" providerId="ADAL" clId="{9C81EC2B-2072-4420-9B0A-CF70F07F6A49}" dt="2026-09-08T12:18:23.386" v="46" actId="1076"/>
          <ac:spMkLst>
            <pc:docMk/>
            <pc:sldMk cId="3867873355" sldId="601"/>
            <ac:spMk id="6" creationId="{6D4B77F6-960A-5B3A-C931-D20DFBEA47BE}"/>
          </ac:spMkLst>
        </pc:spChg>
      </pc:sldChg>
      <pc:sldChg chg="modSp mod">
        <pc:chgData name="Ben Harper" userId="c839db79-6c1b-45c3-b9d7-c3434ad96343" providerId="ADAL" clId="{9C81EC2B-2072-4420-9B0A-CF70F07F6A49}" dt="2026-09-08T12:14:59.466" v="9" actId="1076"/>
        <pc:sldMkLst>
          <pc:docMk/>
          <pc:sldMk cId="3685407507" sldId="602"/>
        </pc:sldMkLst>
        <pc:spChg chg="mod">
          <ac:chgData name="Ben Harper" userId="c839db79-6c1b-45c3-b9d7-c3434ad96343" providerId="ADAL" clId="{9C81EC2B-2072-4420-9B0A-CF70F07F6A49}" dt="2026-09-08T12:14:59.466" v="9" actId="1076"/>
          <ac:spMkLst>
            <pc:docMk/>
            <pc:sldMk cId="3685407507" sldId="602"/>
            <ac:spMk id="6" creationId="{30E1192F-6501-6ECE-0D58-B01737713987}"/>
          </ac:spMkLst>
        </pc:spChg>
        <pc:spChg chg="mod">
          <ac:chgData name="Ben Harper" userId="c839db79-6c1b-45c3-b9d7-c3434ad96343" providerId="ADAL" clId="{9C81EC2B-2072-4420-9B0A-CF70F07F6A49}" dt="2026-09-08T12:14:57.574" v="8" actId="20577"/>
          <ac:spMkLst>
            <pc:docMk/>
            <pc:sldMk cId="3685407507" sldId="602"/>
            <ac:spMk id="28" creationId="{E573E088-A4B4-0824-6D89-A627E6CEC986}"/>
          </ac:spMkLst>
        </pc:spChg>
        <pc:spChg chg="mod">
          <ac:chgData name="Ben Harper" userId="c839db79-6c1b-45c3-b9d7-c3434ad96343" providerId="ADAL" clId="{9C81EC2B-2072-4420-9B0A-CF70F07F6A49}" dt="2026-09-08T12:14:47.671" v="6" actId="20577"/>
          <ac:spMkLst>
            <pc:docMk/>
            <pc:sldMk cId="3685407507" sldId="602"/>
            <ac:spMk id="35" creationId="{D2B0A38B-6B0D-A0D4-80EE-440707F71CD4}"/>
          </ac:spMkLst>
        </pc:spChg>
      </pc:sldChg>
      <pc:sldChg chg="modSp mod">
        <pc:chgData name="Ben Harper" userId="c839db79-6c1b-45c3-b9d7-c3434ad96343" providerId="ADAL" clId="{9C81EC2B-2072-4420-9B0A-CF70F07F6A49}" dt="2026-09-08T12:15:21.234" v="13" actId="404"/>
        <pc:sldMkLst>
          <pc:docMk/>
          <pc:sldMk cId="764174405" sldId="603"/>
        </pc:sldMkLst>
        <pc:spChg chg="mod">
          <ac:chgData name="Ben Harper" userId="c839db79-6c1b-45c3-b9d7-c3434ad96343" providerId="ADAL" clId="{9C81EC2B-2072-4420-9B0A-CF70F07F6A49}" dt="2026-09-08T12:15:21.234" v="13" actId="404"/>
          <ac:spMkLst>
            <pc:docMk/>
            <pc:sldMk cId="764174405" sldId="603"/>
            <ac:spMk id="8" creationId="{0DC86B7D-F3CF-603E-79B5-F1935471BFF6}"/>
          </ac:spMkLst>
        </pc:spChg>
      </pc:sldChg>
      <pc:sldChg chg="modSp mod">
        <pc:chgData name="Ben Harper" userId="c839db79-6c1b-45c3-b9d7-c3434ad96343" providerId="ADAL" clId="{9C81EC2B-2072-4420-9B0A-CF70F07F6A49}" dt="2026-09-08T12:17:33.939" v="40" actId="1076"/>
        <pc:sldMkLst>
          <pc:docMk/>
          <pc:sldMk cId="2684928051" sldId="604"/>
        </pc:sldMkLst>
        <pc:spChg chg="mod">
          <ac:chgData name="Ben Harper" userId="c839db79-6c1b-45c3-b9d7-c3434ad96343" providerId="ADAL" clId="{9C81EC2B-2072-4420-9B0A-CF70F07F6A49}" dt="2026-09-08T12:17:26.228" v="39" actId="255"/>
          <ac:spMkLst>
            <pc:docMk/>
            <pc:sldMk cId="2684928051" sldId="604"/>
            <ac:spMk id="17" creationId="{B017E6E8-E60B-8C5C-3C66-B0EAE4FF30B2}"/>
          </ac:spMkLst>
        </pc:spChg>
        <pc:spChg chg="mod">
          <ac:chgData name="Ben Harper" userId="c839db79-6c1b-45c3-b9d7-c3434ad96343" providerId="ADAL" clId="{9C81EC2B-2072-4420-9B0A-CF70F07F6A49}" dt="2026-09-08T12:17:00.492" v="35" actId="20577"/>
          <ac:spMkLst>
            <pc:docMk/>
            <pc:sldMk cId="2684928051" sldId="604"/>
            <ac:spMk id="21" creationId="{43DE5632-BBE2-8805-A22E-CA9D3C1ED5CF}"/>
          </ac:spMkLst>
        </pc:spChg>
        <pc:spChg chg="mod">
          <ac:chgData name="Ben Harper" userId="c839db79-6c1b-45c3-b9d7-c3434ad96343" providerId="ADAL" clId="{9C81EC2B-2072-4420-9B0A-CF70F07F6A49}" dt="2026-09-08T12:17:33.939" v="40" actId="1076"/>
          <ac:spMkLst>
            <pc:docMk/>
            <pc:sldMk cId="2684928051" sldId="604"/>
            <ac:spMk id="23" creationId="{2A4602E6-58E2-0537-E1D4-14FCC28B5C7D}"/>
          </ac:spMkLst>
        </pc:spChg>
      </pc:sldChg>
      <pc:sldChg chg="del">
        <pc:chgData name="Ben Harper" userId="c839db79-6c1b-45c3-b9d7-c3434ad96343" providerId="ADAL" clId="{9C81EC2B-2072-4420-9B0A-CF70F07F6A49}" dt="2026-09-08T12:14:06.952" v="1" actId="47"/>
        <pc:sldMkLst>
          <pc:docMk/>
          <pc:sldMk cId="4230877883" sldId="606"/>
        </pc:sldMkLst>
      </pc:sldChg>
      <pc:sldChg chg="add">
        <pc:chgData name="Ben Harper" userId="c839db79-6c1b-45c3-b9d7-c3434ad96343" providerId="ADAL" clId="{9C81EC2B-2072-4420-9B0A-CF70F07F6A49}" dt="2026-09-08T12:14:03.950" v="0"/>
        <pc:sldMkLst>
          <pc:docMk/>
          <pc:sldMk cId="769715502" sldId="607"/>
        </pc:sldMkLst>
      </pc:sldChg>
      <pc:sldChg chg="add">
        <pc:chgData name="Ben Harper" userId="c839db79-6c1b-45c3-b9d7-c3434ad96343" providerId="ADAL" clId="{9C81EC2B-2072-4420-9B0A-CF70F07F6A49}" dt="2026-09-08T12:14:03.950" v="0"/>
        <pc:sldMkLst>
          <pc:docMk/>
          <pc:sldMk cId="479815281" sldId="6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7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y"/>
              <a:t>Cliciwch i olygu arddull isdeitlau Meistr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eg"/><Relationship Id="rId7" Type="http://schemas.openxmlformats.org/officeDocument/2006/relationships/image" Target="../media/image4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pn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jp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4.jpeg"/><Relationship Id="rId4" Type="http://schemas.openxmlformats.org/officeDocument/2006/relationships/image" Target="../media/image49.jpeg"/><Relationship Id="rId9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내용 개체 틀 4">
            <a:extLst>
              <a:ext uri="{FF2B5EF4-FFF2-40B4-BE49-F238E27FC236}">
                <a16:creationId xmlns:a16="http://schemas.microsoft.com/office/drawing/2014/main" id="{DB61D886-C29D-05C1-ADEA-55998E350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4341" y="3015167"/>
            <a:ext cx="2526171" cy="3141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3ECEBF-AA79-FF36-AE6E-897C70459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203" y="3106556"/>
            <a:ext cx="3154469" cy="64488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cy" altLang="en-US" sz="1600" i="1">
                <a:latin typeface="Poppins" panose="00000500000000000000" pitchFamily="2" charset="0"/>
                <a:cs typeface="Poppins" panose="00000500000000000000" pitchFamily="2" charset="0"/>
              </a:rPr>
              <a:t>	Beth yw tair ffordd y gallech chi ddisgrifio eich hun?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6617970" y="435871"/>
            <a:ext cx="5024528" cy="5339923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Geirfa Allweddol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Hunaniaeth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y cyfuniad cymhleth o ffactorau personol, cymdeithasol, diwylliannol a gwleidyddol sy'n siapio pwy yw rhywun.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Rhagdybiaethau – 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Rhywbeth rydych chi'n meddwl sy'n wir, hyd yn oed heb brawf.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Cynrychiolaeth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y ffordd y mae person, grŵp, lle neu syniad yn cael ei ddangos, ei ddisgrifio neu ei fframio.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Stereoteip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syniad gor-syml neu sefydlog am berson neu grŵp.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Dad-ddyneiddio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cynrychioli pobl fel llai na gwbl ddynol, yn aml i gyfiawnhau ofn, gelyniaeth neu allgáu.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Propaganda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cyfathrebu sydd wedi'i gynllunio i ddylanwadu ar gredoau, emosiynau neu ymddygiad, yn aml trwy gyflwyno barn unochrog.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Adeiladu heddwch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camau gweithredu sy'n helpu i atgyweirio perthnasoedd, lleihau gelyniaeth ac adeiladu dealltwriaeth ar ôl gwrthdaro neu raniad.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Hunan-gynrychiolaeth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y weithred o ddewis sut i gyflwyno ei hun, yn hytrach na chael eich diffinio gan eraill. </a:t>
            </a:r>
          </a:p>
          <a:p>
            <a:pPr fontAlgn="base">
              <a:spcAft>
                <a:spcPts val="600"/>
              </a:spcAft>
            </a:pPr>
            <a:r>
              <a:rPr lang="cy" sz="1400" b="1" dirty="0">
                <a:latin typeface="Poppins" panose="00000500000000000000" pitchFamily="2" charset="0"/>
                <a:cs typeface="Poppins" panose="00000500000000000000" pitchFamily="2" charset="0"/>
              </a:rPr>
              <a:t>Traws-leol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 – cysylltu cymunedau mewn gwahanol leoedd trwy weithredu, deialog neu gyfnewid.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C04F802-E5A9-840E-8C1D-3EAA01373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072" y="1503341"/>
            <a:ext cx="2266156" cy="64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Sesiwn 1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B4B6163-42C0-1D3C-23FD-B09906E2A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10" t="58509"/>
          <a:stretch>
            <a:fillRect/>
          </a:stretch>
        </p:blipFill>
        <p:spPr>
          <a:xfrm>
            <a:off x="623182" y="4436423"/>
            <a:ext cx="2034050" cy="203405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E52B177-9F4E-2897-67BC-7A0849D2AC80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err="1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3987862" y="4408352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Arddangosfeydd Trawsleol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Tŷ'r Cyfeillion, Llundain, </a:t>
            </a: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D.</a:t>
            </a: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175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3678421" cy="46166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cy" sz="120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Pencadlys y Cenhedloedd Unedig, Efrog Newydd, UDA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De Africa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427693"/>
            <a:ext cx="330028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endParaRPr lang="cy" sz="12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Bydd gwaith celf o Brydain yn ymuno â'r arddangosfeydd byd-eang o 2027 </a:t>
            </a:r>
            <a:r>
              <a:rPr lang="en-GB" sz="12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ymlaen</a:t>
            </a:r>
            <a:endParaRPr lang="en-GB" sz="12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 fontAlgn="base">
              <a:buNone/>
            </a:pPr>
            <a:endParaRPr lang="cy" sz="12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i="1" dirty="0"/>
              <a:t>Pe bai'ch </a:t>
            </a:r>
            <a:r>
              <a:rPr lang="cy" i="1" u="sng" dirty="0"/>
              <a:t>hunanbortread</a:t>
            </a:r>
            <a:r>
              <a:rPr lang="cy" i="1" dirty="0"/>
              <a:t> a'ch neges yn gallu teithio unrhyw le yn y byd, ble hoffech chi </a:t>
            </a:r>
            <a:r>
              <a:rPr lang="en-GB" i="1" dirty="0" err="1"/>
              <a:t>iddo</a:t>
            </a:r>
            <a:r>
              <a:rPr lang="cy" i="1" dirty="0"/>
              <a:t> fynd?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9F2F37-5DFF-C8FF-FB36-5C3FCEE42129}"/>
              </a:ext>
            </a:extLst>
          </p:cNvPr>
          <p:cNvSpPr txBox="1"/>
          <p:nvPr/>
        </p:nvSpPr>
        <p:spPr>
          <a:xfrm>
            <a:off x="4540388" y="5840956"/>
            <a:ext cx="3152652" cy="52322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Traws-leol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bod yn gysylltiedig â mwy nag un lle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2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Creu Portread </a:t>
            </a:r>
            <a:r>
              <a:rPr lang="en-GB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o B</a:t>
            </a: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pic>
        <p:nvPicPr>
          <p:cNvPr id="15" name="Picture 14" descr="Sut Trawsnewidiodd Amrita Sher-Gil Celf Indiaidd Fodern">
            <a:extLst>
              <a:ext uri="{FF2B5EF4-FFF2-40B4-BE49-F238E27FC236}">
                <a16:creationId xmlns:a16="http://schemas.microsoft.com/office/drawing/2014/main" id="{E61D12E5-078D-DF91-46A1-C4DA47ED9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649" y="1311021"/>
            <a:ext cx="4148822" cy="39814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D485C11-4DA5-637A-D39A-B3A4CE7896BA}"/>
              </a:ext>
            </a:extLst>
          </p:cNvPr>
          <p:cNvSpPr txBox="1"/>
          <p:nvPr/>
        </p:nvSpPr>
        <p:spPr>
          <a:xfrm>
            <a:off x="8802713" y="5791268"/>
            <a:ext cx="252575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Amrita Sher-Gil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691F32-E97E-2558-4DB0-D60D84D6619A}"/>
              </a:ext>
            </a:extLst>
          </p:cNvPr>
          <p:cNvSpPr txBox="1"/>
          <p:nvPr/>
        </p:nvSpPr>
        <p:spPr>
          <a:xfrm>
            <a:off x="4617288" y="1687275"/>
            <a:ext cx="2400039" cy="4031873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sz="1600" i="1" dirty="0"/>
              <a:t>Eisteddwch gyferbyn â'ch partner.</a:t>
            </a:r>
          </a:p>
          <a:p>
            <a:pPr algn="ctr" fontAlgn="base"/>
            <a:r>
              <a:rPr lang="cy" sz="1600" i="1" dirty="0"/>
              <a:t>Cymerwch amser i sylwi – </a:t>
            </a:r>
          </a:p>
          <a:p>
            <a:pPr algn="ctr" fontAlgn="base"/>
            <a:endParaRPr lang="en-GB" sz="1600" i="1" dirty="0"/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 dirty="0"/>
              <a:t>O ble mae'r golau yn dod?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 dirty="0"/>
              <a:t>Pa siâp yw eu hwyneb?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 dirty="0"/>
              <a:t>Ble fyddwch chi'n eu gosod ar y dudalen?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 dirty="0"/>
              <a:t>Sut allwch chi gyfleu eu cyflwr emosiynol?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57161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Tybed.....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887596" y="1245484"/>
            <a:ext cx="3712114" cy="341632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dirty="0">
                <a:latin typeface="Poppins" panose="00000500000000000000" pitchFamily="2" charset="0"/>
                <a:cs typeface="Poppins" panose="00000500000000000000" pitchFamily="2" charset="0"/>
              </a:rPr>
              <a:t>Beth oedd rhai o'r heriau y gwnaethoch chi eu hwynebu wrth dynnu llun o’ch partner?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cy" i="1" dirty="0">
                <a:latin typeface="Poppins" panose="00000500000000000000" pitchFamily="2" charset="0"/>
                <a:cs typeface="Poppins" panose="00000500000000000000" pitchFamily="2" charset="0"/>
              </a:rPr>
              <a:t>Sut roedd hi'n teimlo i gael ei</a:t>
            </a:r>
            <a:r>
              <a:rPr lang="en-GB" i="1" dirty="0" err="1">
                <a:latin typeface="Poppins" panose="00000500000000000000" pitchFamily="2" charset="0"/>
                <a:cs typeface="Poppins" panose="00000500000000000000" pitchFamily="2" charset="0"/>
              </a:rPr>
              <a:t>ch</a:t>
            </a:r>
            <a:r>
              <a:rPr lang="en-GB" i="1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i="1" dirty="0" err="1">
                <a:latin typeface="Poppins" panose="00000500000000000000" pitchFamily="2" charset="0"/>
                <a:cs typeface="Poppins" panose="00000500000000000000" pitchFamily="2" charset="0"/>
              </a:rPr>
              <a:t>portreadu</a:t>
            </a:r>
            <a:r>
              <a:rPr lang="cy" i="1" dirty="0"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endParaRPr lang="en-GB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cy" i="1" dirty="0">
                <a:latin typeface="Poppins" panose="00000500000000000000" pitchFamily="2" charset="0"/>
                <a:cs typeface="Poppins" panose="00000500000000000000" pitchFamily="2" charset="0"/>
              </a:rPr>
              <a:t>Pan fyddwch chi'n cynrychioli rhywun</a:t>
            </a:r>
          </a:p>
          <a:p>
            <a:pPr fontAlgn="base"/>
            <a:r>
              <a:rPr lang="cy" i="1" dirty="0">
                <a:latin typeface="Poppins" panose="00000500000000000000" pitchFamily="2" charset="0"/>
                <a:cs typeface="Poppins" panose="00000500000000000000" pitchFamily="2" charset="0"/>
              </a:rPr>
              <a:t>arall, pa gyfrifoldebau sydd gennych?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pic>
        <p:nvPicPr>
          <p:cNvPr id="12" name="Picture 11" descr="Joan Miro">
            <a:extLst>
              <a:ext uri="{FF2B5EF4-FFF2-40B4-BE49-F238E27FC236}">
                <a16:creationId xmlns:a16="http://schemas.microsoft.com/office/drawing/2014/main" id="{011B9FB5-F99B-D521-B2AC-E2695F2EF1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0964"/>
          <a:stretch>
            <a:fillRect/>
          </a:stretch>
        </p:blipFill>
        <p:spPr>
          <a:xfrm>
            <a:off x="6749592" y="1245484"/>
            <a:ext cx="4458348" cy="45554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74749DB-63ED-2CCA-4B19-EC06C736E046}"/>
              </a:ext>
            </a:extLst>
          </p:cNvPr>
          <p:cNvSpPr txBox="1"/>
          <p:nvPr/>
        </p:nvSpPr>
        <p:spPr>
          <a:xfrm>
            <a:off x="9173592" y="6045506"/>
            <a:ext cx="203434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Joan Miró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6965532" y="1050304"/>
            <a:ext cx="4660271" cy="458587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000" b="1" dirty="0">
                <a:latin typeface="Poppins" panose="00000500000000000000" pitchFamily="2" charset="0"/>
                <a:cs typeface="Poppins" panose="000005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Beirniadaeth – 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dadansoddiad meddylgar, sy'n edrych ar agweddau cadarnhaol yn ogystal â'r rhai i'w gwella.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Cyfansoddiad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– trefniant elfennau gweledol o fewn gwaith celf.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Syllu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– cyfeiriad ac ansawdd edrych</a:t>
            </a:r>
            <a:r>
              <a:rPr lang="en-GB" sz="1600" dirty="0" err="1">
                <a:latin typeface="Poppins" panose="00000500000000000000" pitchFamily="2" charset="0"/>
                <a:cs typeface="Poppins" panose="00000500000000000000" pitchFamily="2" charset="0"/>
              </a:rPr>
              <a:t>iad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mewn portread, a sut mae hyn yn effeithio ar ystyr.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Symbolaeth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– y defnydd o wrthrychau, lliwiau neu ddelweddau i sefyll am syniadau neu brofiadau.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Gwneud marciau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– yr ystod o farciau a ddefnyddir i greu tôn, gwead, symudiad neu fynegiant.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Tôn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– 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pa </a:t>
            </a:r>
            <a:r>
              <a:rPr lang="en-GB" sz="1600" dirty="0" err="1">
                <a:latin typeface="Poppins" panose="00000500000000000000" pitchFamily="2" charset="0"/>
                <a:cs typeface="Poppins" panose="00000500000000000000" pitchFamily="2" charset="0"/>
              </a:rPr>
              <a:t>mor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ysgafn neu dywyll </a:t>
            </a:r>
            <a:r>
              <a:rPr lang="en-GB" sz="1600" dirty="0" err="1">
                <a:latin typeface="Poppins" panose="00000500000000000000" pitchFamily="2" charset="0"/>
                <a:cs typeface="Poppins" panose="00000500000000000000" pitchFamily="2" charset="0"/>
              </a:rPr>
              <a:t>yw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ardal mewn gwaith celf. </a:t>
            </a:r>
          </a:p>
          <a:p>
            <a:pPr fontAlgn="base">
              <a:spcAft>
                <a:spcPts val="600"/>
              </a:spcAft>
            </a:pPr>
            <a:r>
              <a:rPr lang="cy" sz="1600" b="1" dirty="0">
                <a:latin typeface="Poppins" panose="00000500000000000000" pitchFamily="2" charset="0"/>
                <a:cs typeface="Poppins" panose="00000500000000000000" pitchFamily="2" charset="0"/>
              </a:rPr>
              <a:t>Cyfran</a:t>
            </a:r>
            <a:r>
              <a:rPr lang="cy" sz="1600" dirty="0">
                <a:latin typeface="Poppins" panose="00000500000000000000" pitchFamily="2" charset="0"/>
                <a:cs typeface="Poppins" panose="00000500000000000000" pitchFamily="2" charset="0"/>
              </a:rPr>
              <a:t> - y berthynas rhwng meintiau gwahanol rannau o ffigwr neu wyneb.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7DBE51-908A-4ECF-AA6B-41674777F7C7}"/>
              </a:ext>
            </a:extLst>
          </p:cNvPr>
          <p:cNvGrpSpPr/>
          <p:nvPr/>
        </p:nvGrpSpPr>
        <p:grpSpPr>
          <a:xfrm>
            <a:off x="545780" y="1503341"/>
            <a:ext cx="5962777" cy="4967133"/>
            <a:chOff x="545780" y="1503341"/>
            <a:chExt cx="5962777" cy="4967133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66ABA72B-30A1-9EAA-4650-3DC3C074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8A22138A-8474-1501-D52F-B8A89C73B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1600" i="1" dirty="0">
                  <a:latin typeface="Poppins" panose="00000500000000000000" pitchFamily="2" charset="0"/>
                  <a:cs typeface="Poppins" panose="00000500000000000000" pitchFamily="2" charset="0"/>
                </a:rPr>
                <a:t>	Beth ydych chi eisiau i'ch hunanbortread gyfleu amdanoch chi?</a:t>
              </a: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D2BF4079-2D24-87B8-B032-F677CFE6F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2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7BAF87F-5D64-72D7-9AC6-E1FB1819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64B2EF1-013D-2EDB-B33C-A9041F178DED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err="1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3982386" y="4442591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Meini prawf Llwyddiant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cy" i="1" dirty="0">
                <a:solidFill>
                  <a:schemeClr val="tx1"/>
                </a:solidFill>
              </a:rPr>
              <a:t>Awgrymiadau gorau ar gyfer hunan-bortreadau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3AA67DB-2EEE-D45B-FE17-1F8072C14B46}"/>
              </a:ext>
            </a:extLst>
          </p:cNvPr>
          <p:cNvSpPr txBox="1"/>
          <p:nvPr/>
        </p:nvSpPr>
        <p:spPr>
          <a:xfrm>
            <a:off x="3879718" y="5259698"/>
            <a:ext cx="4875938" cy="830997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Beirniadaeth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dadansodd</a:t>
            </a:r>
            <a:r>
              <a:rPr lang="en-GB" sz="16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i’n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f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eddylgar, yn edrych ar agweddau cadarnhaol yn ogystal â'r rhai i'w gwella.</a:t>
            </a:r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37584" y="898639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Artistiaid yn ôl Artistiaid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3215278" y="518326"/>
            <a:ext cx="1520489" cy="1975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093" y="52103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432971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23" y="518326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4800826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Yayoi Kusama</a:t>
            </a:r>
            <a:endParaRPr lang="en-GB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Jean Paul Basquiat</a:t>
            </a:r>
            <a:endParaRPr lang="en-GB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Egon Schile</a:t>
            </a:r>
            <a:endParaRPr lang="en-GB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Elaine de Kooning</a:t>
            </a:r>
            <a:endParaRPr lang="en-GB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Samuel Joseph Brown Jr.</a:t>
            </a:r>
            <a:endParaRPr lang="en-GB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673D4C-9650-E28C-1A17-997F70AA19FE}"/>
              </a:ext>
            </a:extLst>
          </p:cNvPr>
          <p:cNvSpPr txBox="1"/>
          <p:nvPr/>
        </p:nvSpPr>
        <p:spPr>
          <a:xfrm>
            <a:off x="602559" y="1864186"/>
            <a:ext cx="2420072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/>
              <a:t>Pa ddewisiadau mae'r artistiaid wedi'u gwneud?</a:t>
            </a:r>
            <a:endParaRPr lang="en-GB" dirty="0"/>
          </a:p>
          <a:p>
            <a:pPr fontAlgn="base"/>
            <a:endParaRPr lang="en-GB" dirty="0"/>
          </a:p>
          <a:p>
            <a:pPr fontAlgn="base"/>
            <a:r>
              <a:rPr lang="cy" i="1"/>
              <a:t>Beth mae'r dewisiadau hyn yn ei gyfathrebu?</a:t>
            </a:r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8097321" y="2572072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Milos Reindl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970B77-F5AC-AA33-6E71-CCE2E5DBCCA1}"/>
              </a:ext>
            </a:extLst>
          </p:cNvPr>
          <p:cNvSpPr txBox="1"/>
          <p:nvPr/>
        </p:nvSpPr>
        <p:spPr>
          <a:xfrm>
            <a:off x="6490996" y="2959544"/>
            <a:ext cx="5136312" cy="83099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600" i="1" dirty="0"/>
              <a:t>Sut hoffech chi gynrychioli  eich hun yn eich portread?</a:t>
            </a:r>
            <a:endParaRPr lang="en-GB" sz="1600" dirty="0"/>
          </a:p>
          <a:p>
            <a:pPr fontAlgn="base"/>
            <a:r>
              <a:rPr lang="cy" sz="1600" i="1" dirty="0"/>
              <a:t>Os oes un rhan o'r wyneb yr hoffech chi wella wrth arlunio, p’un fyddai?</a:t>
            </a:r>
            <a:r>
              <a:rPr lang="cy" sz="1600" dirty="0"/>
              <a:t>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Gergana Balabanova</a:t>
            </a:r>
            <a:endParaRPr lang="en-GB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644985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Lee Simonson</a:t>
            </a:r>
            <a:endParaRPr lang="en-GB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10003009" y="325837"/>
            <a:ext cx="1704490" cy="707886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gwneud marciau</a:t>
            </a:r>
            <a:endParaRPr lang="en-GB" sz="2000" u="sng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10001879" y="1127621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syllu</a:t>
            </a:r>
            <a:endParaRPr lang="en-GB" sz="2000" u="sng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10003009" y="2060559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tôn</a:t>
            </a:r>
            <a:endParaRPr lang="en-GB" sz="2000" u="sng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10001879" y="1621630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symbolaeth</a:t>
            </a:r>
            <a:endParaRPr lang="en-GB" sz="2000" u="sng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297804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Frida Kahlo</a:t>
            </a:r>
            <a:endParaRPr lang="en-GB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BF19FE-F644-FD62-34AF-6E765BAE0198}"/>
              </a:ext>
            </a:extLst>
          </p:cNvPr>
          <p:cNvSpPr txBox="1"/>
          <p:nvPr/>
        </p:nvSpPr>
        <p:spPr>
          <a:xfrm>
            <a:off x="10003009" y="2514094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cyfran</a:t>
            </a:r>
            <a:endParaRPr lang="en-GB" sz="2000" u="sng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Hunanbortread Rhan 1 - Pensil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426" y="1216971"/>
            <a:ext cx="2363394" cy="17725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954107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4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"Rwy'n paentio hunanbortreadau... oherwydd mai fi yw'r person rwy'n ei adnabod orau"</a:t>
            </a:r>
          </a:p>
          <a:p>
            <a:pPr algn="ctr"/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o Ddarluniau Hunanbortread o 1484 hyd heddiw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664" y="63217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678949" y="1661575"/>
            <a:ext cx="2319645" cy="110799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1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Mae llawer o artistiaid yn braslunio cyn paentio – mae'n helpu i gynllunio a mapio cyn mynd yn lliwgar! Braslun gan yr artist o'r Iseldiroedd Vincent Van Gogh yw hwn.</a:t>
            </a:r>
            <a:endParaRPr lang="en-GB" sz="11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D30107-1EE9-44CE-5400-0536D38CE6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1" r="5210"/>
          <a:stretch>
            <a:fillRect/>
          </a:stretch>
        </p:blipFill>
        <p:spPr>
          <a:xfrm rot="5400000">
            <a:off x="2260392" y="3529577"/>
            <a:ext cx="3151189" cy="23252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54038B-731B-4B9F-B09E-DB4CA96651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809207" y="3519061"/>
            <a:ext cx="3151189" cy="236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30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1753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Tybed.....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1822660" y="1878970"/>
            <a:ext cx="2844026" cy="341632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/>
              <a:t>Pa ddewisiadau gweledol yn eich gwaith sy'n dechrau cyfathrebu hunaniaeth, a sut allech chi wneud hyn yn gliriach?</a:t>
            </a:r>
            <a:r>
              <a:rPr lang="cy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/>
              <a:t>Pa benderfyniad technegol fyddai'n gwella effaith eich portread fwyaf: cyfran, tôn, gwneud marciau, cyfansoddiad neu symbolaeth?</a:t>
            </a:r>
            <a:r>
              <a:rPr lang="cy"/>
              <a:t>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D29E4A-2C2F-F09A-00FD-F286D2E37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2069" y="1170666"/>
            <a:ext cx="4847428" cy="48144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54A2E52-7111-B746-8F2B-AE2E9D82CF2D}"/>
              </a:ext>
            </a:extLst>
          </p:cNvPr>
          <p:cNvSpPr txBox="1"/>
          <p:nvPr/>
        </p:nvSpPr>
        <p:spPr>
          <a:xfrm>
            <a:off x="9445149" y="6101966"/>
            <a:ext cx="203434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Paula Rego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483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6965532" y="1236090"/>
            <a:ext cx="4550418" cy="460126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400" b="1" dirty="0">
                <a:latin typeface="Poppins" panose="00000500000000000000" pitchFamily="2" charset="0"/>
                <a:cs typeface="Poppins" panose="000005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lvl="0">
              <a:spcAft>
                <a:spcPts val="600"/>
              </a:spcAft>
            </a:pPr>
            <a:endParaRPr lang="en-GB" sz="9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Poppins" panose="00000500000000000000" pitchFamily="2" charset="0"/>
                <a:cs typeface="Poppins" panose="00000500000000000000" pitchFamily="2" charset="0"/>
              </a:rPr>
              <a:t>Curadu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 – dewis, trefnu a chyflwyno gweithiau celf ar gyfer cynulleidfa.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Poppins" panose="00000500000000000000" pitchFamily="2" charset="0"/>
                <a:cs typeface="Poppins" panose="00000500000000000000" pitchFamily="2" charset="0"/>
              </a:rPr>
              <a:t>Cynulleidfa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 – y bobl sy'n gweld, yn darllen neu'n ymateb i waith celf.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Poppins" panose="00000500000000000000" pitchFamily="2" charset="0"/>
                <a:cs typeface="Poppins" panose="00000500000000000000" pitchFamily="2" charset="0"/>
              </a:rPr>
              <a:t>Cysyniad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 – y syniad neu'r bwriad y tu ôl i waith celf.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Poppins" panose="00000500000000000000" pitchFamily="2" charset="0"/>
                <a:cs typeface="Poppins" panose="00000500000000000000" pitchFamily="2" charset="0"/>
              </a:rPr>
              <a:t>Lliwiau cyflenwol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 – lliwiau gyferbyn â'i gilydd ar yr olwyn lliw sy'n creu cyferbyniad cryf.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Poppins" panose="00000500000000000000" pitchFamily="2" charset="0"/>
                <a:cs typeface="Poppins" panose="00000500000000000000" pitchFamily="2" charset="0"/>
              </a:rPr>
              <a:t>Lliwiau cyfatebol</a:t>
            </a:r>
            <a:r>
              <a:rPr lang="cy" dirty="0">
                <a:latin typeface="Poppins" panose="00000500000000000000" pitchFamily="2" charset="0"/>
                <a:cs typeface="Poppins" panose="00000500000000000000" pitchFamily="2" charset="0"/>
              </a:rPr>
              <a:t> – lliwiau'n agos at ei gilydd ar yr olwyn lliw sy'n creu harmoni.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7DBE51-908A-4ECF-AA6B-41674777F7C7}"/>
              </a:ext>
            </a:extLst>
          </p:cNvPr>
          <p:cNvGrpSpPr/>
          <p:nvPr/>
        </p:nvGrpSpPr>
        <p:grpSpPr>
          <a:xfrm>
            <a:off x="545780" y="1503341"/>
            <a:ext cx="5962777" cy="4967133"/>
            <a:chOff x="545780" y="1503341"/>
            <a:chExt cx="5962777" cy="4967133"/>
          </a:xfrm>
        </p:grpSpPr>
        <p:pic>
          <p:nvPicPr>
            <p:cNvPr id="12" name="내용 개체 틀 4">
              <a:extLst>
                <a:ext uri="{FF2B5EF4-FFF2-40B4-BE49-F238E27FC236}">
                  <a16:creationId xmlns:a16="http://schemas.microsoft.com/office/drawing/2014/main" id="{66ABA72B-30A1-9EAA-4650-3DC3C074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8A22138A-8474-1501-D52F-B8A89C73B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1600" i="1">
                  <a:latin typeface="Poppins" panose="00000500000000000000" pitchFamily="2" charset="0"/>
                  <a:cs typeface="Poppins" panose="00000500000000000000" pitchFamily="2" charset="0"/>
                </a:rPr>
                <a:t>	Pa neges o gyfeillgarwch fyddech chi'n ei anfon ar draws ffin?</a:t>
              </a: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D2BF4079-2D24-87B8-B032-F677CFE6F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3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7BAF87F-5D64-72D7-9AC6-E1FB1819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B610C5E-EBAD-E098-6EB0-5F3854B25106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err="1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4016825" y="4436423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Hunanbortread Rhan 2 – Ysgrifennu Negeseuon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756221" y="1132073"/>
            <a:ext cx="1847678" cy="150222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ni arlunio gyda’n gilydd."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284500" y="4119569"/>
            <a:ext cx="2390247" cy="134771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lygu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byw mewn cytgord â'r amgylchedd."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517247" y="4207897"/>
            <a:ext cx="2207907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6760" y="1216152"/>
            <a:ext cx="1737360" cy="278892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14 oed.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ddod ym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laen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ȃ’I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a dim gwahanu."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035977B2-657E-B8B3-B7C0-648F3CD09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9165" y="2342317"/>
            <a:ext cx="4166269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cy" sz="1600" i="1" dirty="0"/>
              <a:t>Beth fyddech chi eisiau iddyn nhw ei wybod</a:t>
            </a:r>
          </a:p>
          <a:p>
            <a:pPr eaLnBrk="1" hangingPunct="1">
              <a:buFontTx/>
              <a:buNone/>
            </a:pPr>
            <a:r>
              <a:rPr lang="cy" sz="1600" i="1" dirty="0"/>
              <a:t>amdanoch chi?</a:t>
            </a:r>
            <a:endParaRPr lang="en-GB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BCB491-4182-BC0B-0895-5C7A96F2231E}"/>
              </a:ext>
            </a:extLst>
          </p:cNvPr>
          <p:cNvSpPr txBox="1"/>
          <p:nvPr/>
        </p:nvSpPr>
        <p:spPr>
          <a:xfrm>
            <a:off x="4412314" y="1514325"/>
            <a:ext cx="3319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dirty="0"/>
              <a:t>Meddwl am gwrdd â ffrind newydd o ran wahanol o'r byd...</a:t>
            </a:r>
          </a:p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0E279F-9910-9ABE-BB27-3280D6834BEC}"/>
              </a:ext>
            </a:extLst>
          </p:cNvPr>
          <p:cNvSpPr txBox="1"/>
          <p:nvPr/>
        </p:nvSpPr>
        <p:spPr>
          <a:xfrm>
            <a:off x="4721037" y="3229030"/>
            <a:ext cx="2749920" cy="280076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cy" noProof="0"/>
              <a:t>Helo, fy ffrind. 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Fy enw i yw...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hoffi...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dda yn...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gobeithio...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Pe baem yn cwrdd, gallwn ni...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134418-E33A-349D-0390-2EC03EDCE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487"/>
            <a:ext cx="12173416" cy="686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15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Hunanbortread Rhan 3 – Ychwanegu Lliw</a:t>
            </a:r>
            <a:endParaRPr lang="en-US" alt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313" y="1379599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1" y="1732731"/>
            <a:ext cx="3648269" cy="28513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274040" y="520174"/>
            <a:ext cx="36173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Lliwiau cyflenwol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eistedd gyferbyn â'i gilydd ar yr olwyn lliw ac yn creu cyferbyniad uchel.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691498" y="5345166"/>
            <a:ext cx="37998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Lliwiau cyffelyb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agos at ei gilydd ar yr olwyn lliw ac yn creu effaith gytûn, tawel.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765B21-5CBC-6822-9549-F5CA3C7EB676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Lilis </a:t>
            </a:r>
            <a:r>
              <a:rPr lang="en-GB" sz="12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Dŵr</a:t>
            </a:r>
            <a:r>
              <a:rPr lang="cy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 - Claude Monet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6F18F-6A41-9B22-377E-9A023D4805B5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(Gardd Monet)</a:t>
            </a:r>
          </a:p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096" y="1106495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Rhannu Gwaith Celf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920" y="2582639"/>
            <a:ext cx="4924871" cy="1827749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sz="2000" i="1"/>
              <a:t>Sut mae pobl wedi cynrychioli eu hunain mewn ffyrdd cymhleth neu annisgwyl?</a:t>
            </a:r>
            <a:r>
              <a:rPr lang="cy" sz="2000"/>
              <a:t> 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cy" sz="2000" i="1"/>
              <a:t>Pa debygrwydd a gwahaniaethau allwch chi eu gweld ar draws y grŵp?</a:t>
            </a: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83A4B-CC32-D412-AAE5-5A72BBCD6453}"/>
              </a:ext>
            </a:extLst>
          </p:cNvPr>
          <p:cNvSpPr txBox="1"/>
          <p:nvPr/>
        </p:nvSpPr>
        <p:spPr>
          <a:xfrm>
            <a:off x="10194225" y="624219"/>
            <a:ext cx="125341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curadu</a:t>
            </a:r>
            <a:endParaRPr lang="en-GB" sz="2000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02FBF6-F7DE-4D5B-8460-7F62DD8A5662}"/>
              </a:ext>
            </a:extLst>
          </p:cNvPr>
          <p:cNvSpPr txBox="1"/>
          <p:nvPr/>
        </p:nvSpPr>
        <p:spPr>
          <a:xfrm>
            <a:off x="9978390" y="1169778"/>
            <a:ext cx="1469244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cynulleidfa</a:t>
            </a:r>
            <a:endParaRPr lang="en-GB" sz="2000" u="sng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BE12BD-9BFD-A89C-EE31-CEA851640123}"/>
              </a:ext>
            </a:extLst>
          </p:cNvPr>
          <p:cNvSpPr txBox="1"/>
          <p:nvPr/>
        </p:nvSpPr>
        <p:spPr>
          <a:xfrm>
            <a:off x="10194224" y="1776181"/>
            <a:ext cx="125341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/>
              <a:t>cysyniad</a:t>
            </a:r>
            <a:endParaRPr lang="en-GB" sz="2000" u="sng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954CEF-A690-AE15-B309-20264011E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690" y="2582639"/>
            <a:ext cx="5179709" cy="374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7468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Tybed.....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63E352-E8B5-1222-33AE-41CB4663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464" y="1509980"/>
            <a:ext cx="4478925" cy="739444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sz="2000" i="1"/>
              <a:t>Pam mae'n bwysig bod pobl yn cael cyfleoedd i gynrychioli eu hunain?</a:t>
            </a:r>
            <a:endParaRPr lang="en-GB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EF38B6-887C-54CF-42EF-F2FE896EF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258" y="855481"/>
            <a:ext cx="3860276" cy="51470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440516-8FD6-8E48-4298-CEF8C3CA6A42}"/>
              </a:ext>
            </a:extLst>
          </p:cNvPr>
          <p:cNvSpPr txBox="1"/>
          <p:nvPr/>
        </p:nvSpPr>
        <p:spPr>
          <a:xfrm>
            <a:off x="8559539" y="6101966"/>
            <a:ext cx="2688996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Claudette Johnson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66" y="2887475"/>
            <a:ext cx="4478926" cy="311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CE686F-F3A0-589F-EC53-1082C9077A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BC1C64-5EFB-C8A8-EE77-CA6BAFE5A27E}"/>
              </a:ext>
            </a:extLst>
          </p:cNvPr>
          <p:cNvSpPr txBox="1"/>
          <p:nvPr/>
        </p:nvSpPr>
        <p:spPr>
          <a:xfrm>
            <a:off x="4583017" y="3682388"/>
            <a:ext cx="34482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wnaethoch chi sylwi a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plant yn yr hunanbortreadau?</a:t>
            </a:r>
          </a:p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 paru'r plant ȃ’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gwlad yn hawdd/anodd?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50A93-BB94-A773-9F2C-4901BD36F3FB}"/>
              </a:ext>
            </a:extLst>
          </p:cNvPr>
          <p:cNvSpPr txBox="1"/>
          <p:nvPr/>
        </p:nvSpPr>
        <p:spPr>
          <a:xfrm>
            <a:off x="2258568" y="5650992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Korea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6B5488-BCEE-09D6-24D0-D6BC40464A75}"/>
              </a:ext>
            </a:extLst>
          </p:cNvPr>
          <p:cNvSpPr txBox="1"/>
          <p:nvPr/>
        </p:nvSpPr>
        <p:spPr>
          <a:xfrm>
            <a:off x="2258568" y="2987040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Iwerddon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7CF81B-DD4D-3AC6-8F83-7FA23E62F758}"/>
              </a:ext>
            </a:extLst>
          </p:cNvPr>
          <p:cNvSpPr txBox="1"/>
          <p:nvPr/>
        </p:nvSpPr>
        <p:spPr>
          <a:xfrm>
            <a:off x="2761488" y="2057924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Unol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Daleithiau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208284-DCAB-72B9-1E29-9589E16DAE50}"/>
              </a:ext>
            </a:extLst>
          </p:cNvPr>
          <p:cNvSpPr txBox="1"/>
          <p:nvPr/>
        </p:nvSpPr>
        <p:spPr>
          <a:xfrm>
            <a:off x="5309616" y="2057924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Colombia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9C93C9-14BD-E10A-5893-F5311982A484}"/>
              </a:ext>
            </a:extLst>
          </p:cNvPr>
          <p:cNvSpPr txBox="1"/>
          <p:nvPr/>
        </p:nvSpPr>
        <p:spPr>
          <a:xfrm>
            <a:off x="7726682" y="2085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Africa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6377B0-8B93-2B23-F3AC-FC0D3307EF5C}"/>
              </a:ext>
            </a:extLst>
          </p:cNvPr>
          <p:cNvSpPr txBox="1"/>
          <p:nvPr/>
        </p:nvSpPr>
        <p:spPr>
          <a:xfrm>
            <a:off x="8442960" y="3059668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Korea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170DB0-9031-4E7B-C1FB-C2A560B0025A}"/>
              </a:ext>
            </a:extLst>
          </p:cNvPr>
          <p:cNvSpPr txBox="1"/>
          <p:nvPr/>
        </p:nvSpPr>
        <p:spPr>
          <a:xfrm>
            <a:off x="8442960" y="5514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Cambodia</a:t>
            </a:r>
          </a:p>
        </p:txBody>
      </p:sp>
    </p:spTree>
    <p:extLst>
      <p:ext uri="{BB962C8B-B14F-4D97-AF65-F5344CB8AC3E}">
        <p14:creationId xmlns:p14="http://schemas.microsoft.com/office/powerpoint/2010/main" val="479815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Gweithgaredd Arlunio Cynrychiolaeth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/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CC56307-0ED1-B636-C402-11592C5D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40" y="648172"/>
            <a:ext cx="3535668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000">
                <a:latin typeface="Poppins" panose="00000500000000000000" pitchFamily="2" charset="0"/>
                <a:cs typeface="Poppins" panose="00000500000000000000" pitchFamily="2" charset="0"/>
              </a:rPr>
              <a:t>Yr Hidlydd Camwybodaeth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9F5CF-0CBB-4203-D9E8-5693C0655D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362" y="2046068"/>
            <a:ext cx="4714224" cy="3535668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F47D285-D6B0-6C5E-1429-0B0873011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784" y="541215"/>
            <a:ext cx="1758502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1600" u="sng">
                <a:latin typeface="Poppins" panose="00000500000000000000" pitchFamily="2" charset="0"/>
                <a:cs typeface="Poppins" panose="00000500000000000000" pitchFamily="2" charset="0"/>
              </a:rPr>
              <a:t>cynrychiolaeth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3F084DC-E64E-E1C0-4F33-7A4AE650F7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2" y="1416157"/>
            <a:ext cx="2663057" cy="355541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B3B9A8-CCE5-92CC-6DEF-0251CF4066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722" y="1323465"/>
            <a:ext cx="2403366" cy="362007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DB96C63-0E4F-5662-342D-517E15602C81}"/>
              </a:ext>
            </a:extLst>
          </p:cNvPr>
          <p:cNvSpPr txBox="1"/>
          <p:nvPr/>
        </p:nvSpPr>
        <p:spPr>
          <a:xfrm>
            <a:off x="7455237" y="1893216"/>
            <a:ext cx="2058877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Propaganda gwrth-gomiwnyddol Norwyaidd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8238A2-F835-1E73-E7BF-79A699A735C6}"/>
              </a:ext>
            </a:extLst>
          </p:cNvPr>
          <p:cNvSpPr txBox="1"/>
          <p:nvPr/>
        </p:nvSpPr>
        <p:spPr>
          <a:xfrm>
            <a:off x="7008613" y="4449809"/>
            <a:ext cx="2058877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Propaganda comiwnyddol Sofietaidd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B0B951FD-269D-DCFF-732F-8EE0A568C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740" y="567734"/>
            <a:ext cx="1307778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stereoteip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735CA8F4-5A3C-01D0-BB90-6D9A0A867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8464" y="541215"/>
            <a:ext cx="1493746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propaganda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B0A5A7-C894-E769-E606-81A17B191A8F}"/>
              </a:ext>
            </a:extLst>
          </p:cNvPr>
          <p:cNvSpPr txBox="1"/>
          <p:nvPr/>
        </p:nvSpPr>
        <p:spPr>
          <a:xfrm>
            <a:off x="4552503" y="5132699"/>
            <a:ext cx="7074583" cy="1323439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600" i="1"/>
              <a:t>Pa ddewisiadau gweledol wnaeth i'r gwrthrych ymddangos yn fygythiol neu'n bwerus?</a:t>
            </a:r>
            <a:r>
              <a:rPr lang="cy" sz="1600"/>
              <a:t> </a:t>
            </a:r>
          </a:p>
          <a:p>
            <a:pPr fontAlgn="base"/>
            <a:endParaRPr lang="en-GB" sz="1600" dirty="0"/>
          </a:p>
          <a:p>
            <a:pPr fontAlgn="base"/>
            <a:r>
              <a:rPr lang="cy" sz="1600" i="1"/>
              <a:t>Sut y gellid defnyddio technegau tebyg yn y cyfryngau, hysbysebu, gwleidyddiaeth neu fannau ar-lein?</a:t>
            </a:r>
            <a:r>
              <a:rPr lang="cy" sz="1600"/>
              <a:t> 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046E5897-0096-3797-83AB-A91CF0C10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3553" y="558154"/>
            <a:ext cx="2029823" cy="36008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dadddyneiddiad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38253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Penrhyn Corea yn y Byd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483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950928" y="3028824"/>
            <a:ext cx="4046924" cy="2946118"/>
            <a:chOff x="3321924" y="3415686"/>
            <a:chExt cx="3032399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63"/>
            <a:stretch>
              <a:fillRect/>
            </a:stretch>
          </p:blipFill>
          <p:spPr>
            <a:xfrm>
              <a:off x="3321924" y="3415686"/>
              <a:ext cx="3032399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9" b="54036"/>
          <a:stretch>
            <a:fillRect/>
          </a:stretch>
        </p:blipFill>
        <p:spPr>
          <a:xfrm>
            <a:off x="8360693" y="967616"/>
            <a:ext cx="3221706" cy="253161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74" y="508901"/>
            <a:ext cx="5088877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	Penrhyn Corea - Cyd-destun Hanesyddol</a:t>
            </a:r>
          </a:p>
        </p:txBody>
      </p:sp>
      <p:pic>
        <p:nvPicPr>
          <p:cNvPr id="13" name="Picture 12" descr="Baner De Corea - Wic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78" y="5381888"/>
            <a:ext cx="1584207" cy="10569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032407" y="3246142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0258113">
            <a:off x="2032406" y="5309886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90" y="2968354"/>
            <a:ext cx="2870138" cy="191242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573E088-A4B4-0824-6D89-A627E6CEC986}"/>
              </a:ext>
            </a:extLst>
          </p:cNvPr>
          <p:cNvSpPr txBox="1"/>
          <p:nvPr/>
        </p:nvSpPr>
        <p:spPr>
          <a:xfrm>
            <a:off x="5264590" y="4976637"/>
            <a:ext cx="2863587" cy="1015663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cy" sz="1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Rhubanau heddwch a negeseuon i deuluoedd sydd wedi'u gwahanu yn hongian o'r ffensys yn y 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B</a:t>
            </a:r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arth </a:t>
            </a:r>
            <a:r>
              <a:rPr lang="en-GB" sz="1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heb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ei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Militareiddio</a:t>
            </a:r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 (DMZ)</a:t>
            </a:r>
          </a:p>
          <a:p>
            <a:pPr algn="ctr"/>
            <a:endParaRPr lang="cy" sz="1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29647">
            <a:off x="3544865" y="3907914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8360693" y="3963458"/>
            <a:ext cx="3221706" cy="2031325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400" i="1" dirty="0">
                <a:latin typeface="Poppins" panose="00000500000000000000" pitchFamily="2" charset="0"/>
                <a:cs typeface="Poppins" panose="00000500000000000000" pitchFamily="2" charset="0"/>
              </a:rPr>
              <a:t>Pam fyddai'r llywodraeth yn annog plant</a:t>
            </a:r>
          </a:p>
          <a:p>
            <a:pPr fontAlgn="base"/>
            <a:r>
              <a:rPr lang="cy" sz="1400" i="1" dirty="0">
                <a:latin typeface="Poppins" panose="00000500000000000000" pitchFamily="2" charset="0"/>
                <a:cs typeface="Poppins" panose="00000500000000000000" pitchFamily="2" charset="0"/>
              </a:rPr>
              <a:t>i bortreadu plant eraill fel diafol</a:t>
            </a:r>
            <a:r>
              <a:rPr lang="en-GB" sz="1400" i="1" dirty="0" err="1">
                <a:latin typeface="Poppins" panose="00000500000000000000" pitchFamily="2" charset="0"/>
                <a:cs typeface="Poppins" panose="00000500000000000000" pitchFamily="2" charset="0"/>
              </a:rPr>
              <a:t>iaid</a:t>
            </a:r>
            <a:r>
              <a:rPr lang="cy" sz="1400" i="1" dirty="0"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cy" sz="1400" i="1" dirty="0">
                <a:latin typeface="Poppins" panose="00000500000000000000" pitchFamily="2" charset="0"/>
                <a:cs typeface="Poppins" panose="00000500000000000000" pitchFamily="2" charset="0"/>
              </a:rPr>
              <a:t>Sut allai hyn newid y ffordd y mae'r plant hyn yn meddwl am drigolion y Gogledd pan fyddent yn tyfu i fyny?</a:t>
            </a:r>
            <a:r>
              <a:rPr lang="cy" sz="14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B77CB6-D329-0EA2-B6CF-20F66CB500B0}"/>
              </a:ext>
            </a:extLst>
          </p:cNvPr>
          <p:cNvGrpSpPr/>
          <p:nvPr/>
        </p:nvGrpSpPr>
        <p:grpSpPr>
          <a:xfrm>
            <a:off x="5264590" y="453058"/>
            <a:ext cx="2870139" cy="2422480"/>
            <a:chOff x="1463334" y="1987162"/>
            <a:chExt cx="3330765" cy="2797205"/>
          </a:xfrm>
        </p:grpSpPr>
        <p:pic>
          <p:nvPicPr>
            <p:cNvPr id="14" name="Picture 13" descr="Milwyr o'r 25ain Adran Troedfilwyr yn symud i fyny i'r llinell danio Yng Nghorea, 1950">
              <a:extLst>
                <a:ext uri="{FF2B5EF4-FFF2-40B4-BE49-F238E27FC236}">
                  <a16:creationId xmlns:a16="http://schemas.microsoft.com/office/drawing/2014/main" id="{BB88E701-5685-6A4B-2E86-EB2F341B8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14648"/>
            <a:stretch>
              <a:fillRect/>
            </a:stretch>
          </p:blipFill>
          <p:spPr>
            <a:xfrm>
              <a:off x="1463334" y="1987162"/>
              <a:ext cx="3330765" cy="219509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002A6F-6D50-EC8F-939C-C94C34F50FB3}"/>
                </a:ext>
              </a:extLst>
            </p:cNvPr>
            <p:cNvSpPr txBox="1"/>
            <p:nvPr/>
          </p:nvSpPr>
          <p:spPr>
            <a:xfrm>
              <a:off x="1463334" y="4322365"/>
              <a:ext cx="3330765" cy="462002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cy" sz="1000">
                  <a:latin typeface="Poppins Light" panose="00000400000000000000" pitchFamily="2" charset="0"/>
                  <a:cs typeface="Poppins Light" panose="00000400000000000000" pitchFamily="2" charset="0"/>
                </a:rPr>
                <a:t>Milwyr yn symud i fyny i'r llinell danio Yng Nghorea, 1950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001AD2B-9858-BD91-68CC-0041C3A36EC0}"/>
              </a:ext>
            </a:extLst>
          </p:cNvPr>
          <p:cNvSpPr txBox="1"/>
          <p:nvPr/>
        </p:nvSpPr>
        <p:spPr>
          <a:xfrm>
            <a:off x="609601" y="1467137"/>
            <a:ext cx="4429025" cy="10772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i="1" dirty="0"/>
              <a:t>"Mae presenoldeb parhaol 'gelyn-arall' annifyr... </a:t>
            </a:r>
            <a:r>
              <a:rPr lang="en-GB" i="1" dirty="0" err="1"/>
              <a:t>yn</a:t>
            </a:r>
            <a:r>
              <a:rPr lang="en-GB" i="1" dirty="0"/>
              <a:t> </a:t>
            </a:r>
            <a:r>
              <a:rPr lang="cy" i="1" dirty="0"/>
              <a:t>strwythuro perthnasoedd ar bob lefel o gymdeithas."</a:t>
            </a:r>
          </a:p>
          <a:p>
            <a:pPr algn="r"/>
            <a:r>
              <a:rPr lang="cy" sz="10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- Dong Jin Kim a Duncan Morrow</a:t>
            </a:r>
            <a:endParaRPr lang="en-GB" sz="1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2" name="Picture 11" descr="Baner Gogledd Corea - Wic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658" y="2380905"/>
            <a:ext cx="1584207" cy="96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07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BAF11-EF67-B3B8-7F0A-46761BAB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681F0E-118C-A8E4-A134-9D990BC93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68D56CC-4439-FB02-F9D6-00FA714E602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26F27A-AAE9-A8C2-9E7C-ECCB88793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0" t="4454" r="25325" b="37211"/>
          <a:stretch>
            <a:fillRect/>
          </a:stretch>
        </p:blipFill>
        <p:spPr>
          <a:xfrm>
            <a:off x="3726473" y="1212950"/>
            <a:ext cx="5064741" cy="3213040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9C8DDC4-7CC0-ABD6-C684-F8EBAA7EB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2" y="575462"/>
            <a:ext cx="3827690" cy="69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Gogledd Iwerddon</a:t>
            </a:r>
          </a:p>
        </p:txBody>
      </p:sp>
      <p:pic>
        <p:nvPicPr>
          <p:cNvPr id="14" name="Picture 13" descr="Delweddau map Gogledd Iwerddon - Lawrlwytho am ddim ar Magnific (Freepik gynt)">
            <a:extLst>
              <a:ext uri="{FF2B5EF4-FFF2-40B4-BE49-F238E27FC236}">
                <a16:creationId xmlns:a16="http://schemas.microsoft.com/office/drawing/2014/main" id="{D9EBAA9C-1211-0880-0D43-8CCDBF012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76" y="2867759"/>
            <a:ext cx="1883759" cy="2179729"/>
          </a:xfrm>
          <a:prstGeom prst="rect">
            <a:avLst/>
          </a:prstGeom>
        </p:spPr>
      </p:pic>
      <p:pic>
        <p:nvPicPr>
          <p:cNvPr id="15" name="Picture 14" descr="Sut y dechreuodd yr Helyntion yng Ngogledd Iwerddon | HANES">
            <a:extLst>
              <a:ext uri="{FF2B5EF4-FFF2-40B4-BE49-F238E27FC236}">
                <a16:creationId xmlns:a16="http://schemas.microsoft.com/office/drawing/2014/main" id="{510449D5-1A6C-6559-EBB2-8C30B449B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60" y="1212950"/>
            <a:ext cx="3023652" cy="1587417"/>
          </a:xfrm>
          <a:prstGeom prst="rect">
            <a:avLst/>
          </a:prstGeom>
        </p:spPr>
      </p:pic>
      <p:pic>
        <p:nvPicPr>
          <p:cNvPr id="16" name="Picture 15" descr="Belfast. Mae'r llinellau heddwch neu waliau heddwch yn gyfres o rwystrau gwahanu yng Ngogledd Iwerddon sy'n gwahanu cymdogaethau Catholig gweriniaethol a chenedlaetholgar yn bennaf oddi wrth gymdogaethau Protestannaidd teyrngarol ac unoliaethol yn bennaf:">
            <a:extLst>
              <a:ext uri="{FF2B5EF4-FFF2-40B4-BE49-F238E27FC236}">
                <a16:creationId xmlns:a16="http://schemas.microsoft.com/office/drawing/2014/main" id="{FCF70A6F-67A4-B845-0184-4F989E50F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401" y="3637548"/>
            <a:ext cx="3028316" cy="2021682"/>
          </a:xfrm>
          <a:prstGeom prst="rect">
            <a:avLst/>
          </a:prstGeom>
        </p:spPr>
      </p:pic>
      <p:pic>
        <p:nvPicPr>
          <p:cNvPr id="3" name="Picture 2" descr="Baner Iwerddon - Wicipedia">
            <a:extLst>
              <a:ext uri="{FF2B5EF4-FFF2-40B4-BE49-F238E27FC236}">
                <a16:creationId xmlns:a16="http://schemas.microsoft.com/office/drawing/2014/main" id="{5449E102-2168-65DA-A76D-B6E34576D5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935" y="4572346"/>
            <a:ext cx="1804185" cy="90209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7060D4-5945-5642-C426-F0510279B3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57429" y="4570970"/>
            <a:ext cx="1804187" cy="90209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A5A28241-1D99-E28F-B05D-FBBEEC757FC4}"/>
              </a:ext>
            </a:extLst>
          </p:cNvPr>
          <p:cNvSpPr/>
          <p:nvPr/>
        </p:nvSpPr>
        <p:spPr>
          <a:xfrm>
            <a:off x="5557429" y="1820097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Helyntion yng Ngogledd Iwerddon: Gwrthdaro sy'n ymddangos yn ddiddiwedd |  Y Casglwr">
            <a:extLst>
              <a:ext uri="{FF2B5EF4-FFF2-40B4-BE49-F238E27FC236}">
                <a16:creationId xmlns:a16="http://schemas.microsoft.com/office/drawing/2014/main" id="{3FD4DCB4-ACC4-E899-B46F-B4D9D283DC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8934" y="492261"/>
            <a:ext cx="2693301" cy="15486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011FD3-0EBB-BD8F-A90D-8EF276DD2496}"/>
              </a:ext>
            </a:extLst>
          </p:cNvPr>
          <p:cNvSpPr txBox="1"/>
          <p:nvPr/>
        </p:nvSpPr>
        <p:spPr>
          <a:xfrm>
            <a:off x="511400" y="5804679"/>
            <a:ext cx="3028315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Codwyd 'waliau heddwch' ym 1969 i rannu cymdogaethau Catholig a Phrotestannaidd. Mae llawer yn dal i fodoli heddiw.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BF5065-B11B-C2FA-97F0-BAF4541225BC}"/>
              </a:ext>
            </a:extLst>
          </p:cNvPr>
          <p:cNvSpPr txBox="1"/>
          <p:nvPr/>
        </p:nvSpPr>
        <p:spPr>
          <a:xfrm>
            <a:off x="516063" y="2938101"/>
            <a:ext cx="3023652" cy="70788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Achosodd terfysgoedd treisgar sy'n seiliedig ar hunaniaeth i bobl ifanc gael eu tynnu i mewn i'r anhrefn gan ddicter a phwysau cymunedol.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9A9B4-36F9-DB50-53A1-0458385D2F15}"/>
              </a:ext>
            </a:extLst>
          </p:cNvPr>
          <p:cNvSpPr txBox="1"/>
          <p:nvPr/>
        </p:nvSpPr>
        <p:spPr>
          <a:xfrm>
            <a:off x="8958933" y="2186779"/>
            <a:ext cx="2693302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Mae murluniau trawiadol yn parhau ar draws y rhanbarth. Sut mae'r ffigurau hyn yn cael eu portreadu?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4D6882-BB0A-6C76-DDA3-F106E873AE13}"/>
              </a:ext>
            </a:extLst>
          </p:cNvPr>
          <p:cNvSpPr txBox="1"/>
          <p:nvPr/>
        </p:nvSpPr>
        <p:spPr>
          <a:xfrm>
            <a:off x="3653935" y="5665451"/>
            <a:ext cx="3707681" cy="86177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Rhannwyd pobl yn ddwy brif gymuned - Unoliaethwyr/Teyrngarwyr (Protestannaidd yn bennaf ac eisiau aros yn y DU) a Chenedlaetholwyr/Gweriniaethwyr (Catholig yn bennaf ac eisiau Iwerddon unedig).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9D44A3-BFF7-4D99-92FB-07941CDDCC44}"/>
              </a:ext>
            </a:extLst>
          </p:cNvPr>
          <p:cNvSpPr txBox="1"/>
          <p:nvPr/>
        </p:nvSpPr>
        <p:spPr>
          <a:xfrm>
            <a:off x="3724168" y="484663"/>
            <a:ext cx="5064740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Roedd Catholigion yn aml yn teimlo eu bod yn cael eu gwahaniaethu o ran swyddi a thai gan y llywodraeth Protestannaidd. Roedd y ddwy ochr yn ofni colli eu diwylliant, eu cartrefi, neu eu diogelwch.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86B7D-F3CF-603E-79B5-F1935471BFF6}"/>
              </a:ext>
            </a:extLst>
          </p:cNvPr>
          <p:cNvSpPr txBox="1"/>
          <p:nvPr/>
        </p:nvSpPr>
        <p:spPr>
          <a:xfrm>
            <a:off x="7574548" y="5123239"/>
            <a:ext cx="4137942" cy="1061829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050" i="1" dirty="0">
                <a:latin typeface="Poppins" panose="00000500000000000000" pitchFamily="2" charset="0"/>
                <a:cs typeface="Poppins" panose="00000500000000000000" pitchFamily="2" charset="0"/>
              </a:rPr>
              <a:t>Pam y gallai llywodraethau neu gymunedau ddefnyddio delweddau i wneud i grŵp ymddangos yn fygythiol?</a:t>
            </a:r>
            <a:r>
              <a:rPr lang="cy" sz="105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cy" sz="10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endParaRPr lang="en-GB" sz="10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cy" sz="1050" i="1" dirty="0">
                <a:latin typeface="Poppins" panose="00000500000000000000" pitchFamily="2" charset="0"/>
                <a:cs typeface="Poppins" panose="00000500000000000000" pitchFamily="2" charset="0"/>
              </a:rPr>
              <a:t>Beth yw’r peryglon pan fydd pobl ifanc yn tyfu i fyny gan weld grŵp arall yn cael ei gynrychioli fel gelynion yn unig?</a:t>
            </a:r>
            <a:r>
              <a:rPr lang="cy" sz="105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64174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Cyflwyno Arlunio Gobaith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19" y="2744999"/>
            <a:ext cx="4866060" cy="364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7920" y="3831336"/>
            <a:ext cx="3102938" cy="260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Minchae ydw i.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Braf cwrdd â ti! Beth yw dy oed di? Pa gemau ydych chi'n hoffi eu chwarae? Rwy'n hoffi chwarae tag. Rwyf hefyd yn hoffi chwarae freeze tag. Ni allwn gwrdd ar hyn o bryd, ond rwy'n hapus i ysgrifennu'r llythyr hwn atoch. Hwyl fawr am y tro!"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De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6959976" y="1171429"/>
            <a:ext cx="1991488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y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"Fy enw i yw Seongryong. Yr ysgol yn y llun yw fy ysgol yng Ngogledd Corea. </a:t>
            </a:r>
          </a:p>
          <a:p>
            <a:pPr algn="r">
              <a:spcAft>
                <a:spcPts val="600"/>
              </a:spcAft>
            </a:pPr>
            <a:r>
              <a:rPr lang="cy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Hoffwn i allu astudio gyda chi... ond tan y diwrnod hwnnw, hwyl fawr!"</a:t>
            </a:r>
          </a:p>
          <a:p>
            <a:pPr algn="r">
              <a:spcAft>
                <a:spcPts val="600"/>
              </a:spcAft>
            </a:pPr>
            <a:r>
              <a:rPr lang="cy" altLang="ko-KR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Gogledd Korea</a:t>
            </a:r>
          </a:p>
          <a:p>
            <a:pPr algn="ctr"/>
            <a:endParaRPr lang="en-US" altLang="ko-KR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/>
            <a:endParaRPr lang="en-US" altLang="ko-KR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36419" y="1111072"/>
            <a:ext cx="4866060" cy="161582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500" i="1" dirty="0">
                <a:latin typeface="Poppins" panose="00000500000000000000" pitchFamily="2" charset="0"/>
                <a:cs typeface="Poppins" panose="00000500000000000000" pitchFamily="2" charset="0"/>
              </a:rPr>
              <a:t>Sut gall hunan-gynrychiolaeth herio stereoteipiau?</a:t>
            </a:r>
            <a:r>
              <a:rPr lang="cy" sz="15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sz="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endParaRPr lang="en-GB" sz="1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cy" sz="1500" i="1" dirty="0">
                <a:latin typeface="Poppins" panose="00000500000000000000" pitchFamily="2" charset="0"/>
                <a:cs typeface="Poppins" panose="00000500000000000000" pitchFamily="2" charset="0"/>
              </a:rPr>
              <a:t>Beth allai newid pan fydd rhywun yn cael ei weld fel unigolyn yn hytrach nag fel grŵp gelyn</a:t>
            </a:r>
            <a:r>
              <a:rPr lang="en-GB" sz="1500" i="1" dirty="0" err="1">
                <a:latin typeface="Poppins" panose="00000500000000000000" pitchFamily="2" charset="0"/>
                <a:cs typeface="Poppins" panose="00000500000000000000" pitchFamily="2" charset="0"/>
              </a:rPr>
              <a:t>iaethus</a:t>
            </a:r>
            <a:r>
              <a:rPr lang="cy" sz="1500" i="1" dirty="0"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r>
              <a:rPr lang="cy" sz="15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BEBEF-6591-0502-1779-CD409CCC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58D847-7EE4-3293-8237-D2A8B45C7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22336C2-E2E0-2310-D8B8-8EF413DA1C8E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999AB417-4E53-1202-279F-60A538EE5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"Helo, fy ffrind"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D0C324E-9667-A865-4F93-34F179744D93}"/>
              </a:ext>
            </a:extLst>
          </p:cNvPr>
          <p:cNvSpPr txBox="1">
            <a:spLocks noChangeArrowheads="1"/>
          </p:cNvSpPr>
          <p:nvPr/>
        </p:nvSpPr>
        <p:spPr>
          <a:xfrm>
            <a:off x="2448789" y="674611"/>
            <a:ext cx="1847088" cy="288036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ni arlunio gyda’n gilydd."</a:t>
            </a:r>
          </a:p>
          <a:p>
            <a:pPr algn="r"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4A87D363-8E5E-0603-BE1A-0A2D29884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1998407" cy="2839912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E5A18112-EB9E-A505-CA37-85B299795278}"/>
              </a:ext>
            </a:extLst>
          </p:cNvPr>
          <p:cNvSpPr txBox="1">
            <a:spLocks noChangeArrowheads="1"/>
          </p:cNvSpPr>
          <p:nvPr/>
        </p:nvSpPr>
        <p:spPr>
          <a:xfrm>
            <a:off x="2980071" y="4385748"/>
            <a:ext cx="2980944" cy="251460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lygu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byw mewn cytgord â'r amgylchedd."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9FC73F3-A9FC-10AF-269B-24C8E6AF34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3" y="4406752"/>
            <a:ext cx="2498142" cy="1912454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5AA75F3F-460E-CC74-6ADE-9B16154BD343}"/>
              </a:ext>
            </a:extLst>
          </p:cNvPr>
          <p:cNvSpPr txBox="1">
            <a:spLocks noChangeArrowheads="1"/>
          </p:cNvSpPr>
          <p:nvPr/>
        </p:nvSpPr>
        <p:spPr>
          <a:xfrm>
            <a:off x="6309358" y="4536365"/>
            <a:ext cx="2641715" cy="233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U.S.A.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023D717B-8345-875F-A529-A792919B74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666" y="4443333"/>
            <a:ext cx="2498142" cy="1879480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725BFCEC-CA81-4A4A-21B8-48332430CACE}"/>
              </a:ext>
            </a:extLst>
          </p:cNvPr>
          <p:cNvSpPr txBox="1">
            <a:spLocks noChangeArrowheads="1"/>
          </p:cNvSpPr>
          <p:nvPr/>
        </p:nvSpPr>
        <p:spPr>
          <a:xfrm>
            <a:off x="4818888" y="2798064"/>
            <a:ext cx="2350008" cy="1545336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Britney. Rwy'n byw yn Ne Affrica. Rwy'n caru fy ngwlad cymaint. Rwyf hefyd wrth fy modd â'r anifeiliaid yn fy ngwlad."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-De Affrica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17DE6917-11E3-2FEC-4820-629D8BB61A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085" y="1123817"/>
            <a:ext cx="2497508" cy="1757777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8E8E4890-F466-0DB7-07B6-CE440ED9E2CB}"/>
              </a:ext>
            </a:extLst>
          </p:cNvPr>
          <p:cNvSpPr txBox="1">
            <a:spLocks noChangeArrowheads="1"/>
          </p:cNvSpPr>
          <p:nvPr/>
        </p:nvSpPr>
        <p:spPr>
          <a:xfrm>
            <a:off x="7690104" y="896112"/>
            <a:ext cx="1737360" cy="315468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14 oed.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ddod ymlaen ȃ’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a dim gwahanu."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Gogledd Iwerddon</a:t>
            </a: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3EBDFCFE-6B2E-4E8A-BA6C-AA8412A969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02" y="539406"/>
            <a:ext cx="1998406" cy="315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56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6C0B48-D3F5-40EF-9B73-86D5D00129C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69426083-694f-42c1-b816-ba6e273b9662"/>
    <ds:schemaRef ds:uri="http://www.w3.org/XML/1998/namespace"/>
    <ds:schemaRef ds:uri="http://purl.org/dc/dcmitype/"/>
    <ds:schemaRef ds:uri="4fe2ddb4-2661-4559-bd83-eecb616c5c77"/>
    <ds:schemaRef ds:uri="e26a842c-2ffe-4f7b-a3ae-7f536be04bb3"/>
  </ds:schemaRefs>
</ds:datastoreItem>
</file>

<file path=customXml/itemProps2.xml><?xml version="1.0" encoding="utf-8"?>
<ds:datastoreItem xmlns:ds="http://schemas.openxmlformats.org/officeDocument/2006/customXml" ds:itemID="{74F4D812-938D-4D91-A364-59508AAE5B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e2ddb4-2661-4559-bd83-eecb616c5c77"/>
    <ds:schemaRef ds:uri="e26a842c-2ffe-4f7b-a3ae-7f536be04b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3d86130-caff-4a25-bf2b-8ff551820168}" enabled="0" method="" siteId="{53d86130-caff-4a25-bf2b-8ff55182016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1811</Words>
  <Application>Microsoft Office PowerPoint</Application>
  <PresentationFormat>Widescreen</PresentationFormat>
  <Paragraphs>219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Aptos Display</vt:lpstr>
      <vt:lpstr>Arial</vt:lpstr>
      <vt:lpstr>Poppins</vt:lpstr>
      <vt:lpstr>Poppins Light</vt:lpstr>
      <vt:lpstr>Stencil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Harper</dc:creator>
  <cp:lastModifiedBy>Ben Harper</cp:lastModifiedBy>
  <cp:revision>9</cp:revision>
  <dcterms:created xsi:type="dcterms:W3CDTF">2026-04-30T12:37:09Z</dcterms:created>
  <dcterms:modified xsi:type="dcterms:W3CDTF">2026-09-08T12:18:32Z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